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4" r:id="rId4"/>
    <p:sldMasterId id="2147483667" r:id="rId5"/>
  </p:sldMasterIdLst>
  <p:notesMasterIdLst>
    <p:notesMasterId r:id="rId19"/>
  </p:notesMasterIdLst>
  <p:handoutMasterIdLst>
    <p:handoutMasterId r:id="rId20"/>
  </p:handoutMasterIdLst>
  <p:sldIdLst>
    <p:sldId id="444" r:id="rId6"/>
    <p:sldId id="374" r:id="rId7"/>
    <p:sldId id="387" r:id="rId8"/>
    <p:sldId id="541" r:id="rId9"/>
    <p:sldId id="558" r:id="rId10"/>
    <p:sldId id="479" r:id="rId11"/>
    <p:sldId id="551" r:id="rId12"/>
    <p:sldId id="477" r:id="rId13"/>
    <p:sldId id="480" r:id="rId14"/>
    <p:sldId id="481" r:id="rId15"/>
    <p:sldId id="550" r:id="rId16"/>
    <p:sldId id="567" r:id="rId17"/>
    <p:sldId id="568" r:id="rId18"/>
  </p:sldIdLst>
  <p:sldSz cx="9906000" cy="6858000" type="A4"/>
  <p:notesSz cx="6797675" cy="9926638"/>
  <p:embeddedFontLst>
    <p:embeddedFont>
      <p:font typeface="ABeeZee" panose="020B0604020202020204" charset="0"/>
      <p:regular r:id="rId21"/>
    </p:embeddedFont>
    <p:embeddedFont>
      <p:font typeface="Roboto" panose="02000000000000000000" pitchFamily="2" charset="0"/>
      <p:regular r:id="rId22"/>
      <p:bold r:id="rId23"/>
      <p:italic r:id="rId24"/>
      <p:boldItalic r:id="rId25"/>
    </p:embeddedFont>
    <p:embeddedFont>
      <p:font typeface="United Curriculum" panose="020B0604020202020204" charset="0"/>
      <p:regular r:id="rId26"/>
      <p:bold r:id="rId27"/>
      <p:italic r:id="rId28"/>
      <p:boldItalic r:id="rId2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54EB606-1E47-40C8-AB44-EFDC72FD60BB}">
          <p14:sldIdLst>
            <p14:sldId id="444"/>
          </p14:sldIdLst>
        </p14:section>
        <p14:section name="Principles" id="{25543592-7B2E-4D90-ADCC-1203C380C0C2}">
          <p14:sldIdLst>
            <p14:sldId id="374"/>
            <p14:sldId id="387"/>
          </p14:sldIdLst>
        </p14:section>
        <p14:section name="Summary" id="{7B2F8B80-6FB2-4AB1-832F-2524794D112F}">
          <p14:sldIdLst>
            <p14:sldId id="541"/>
            <p14:sldId id="558"/>
            <p14:sldId id="479"/>
            <p14:sldId id="551"/>
            <p14:sldId id="477"/>
            <p14:sldId id="480"/>
            <p14:sldId id="481"/>
            <p14:sldId id="550"/>
            <p14:sldId id="567"/>
            <p14:sldId id="568"/>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080BB4E-2060-70EB-6754-BFE88E52CB0A}" name="Ellen Counter" initials="EC" userId="S::ellen.counter@unitedlearning.org.uk::86f99226-8081-468c-8cb1-e073dbf468e1" providerId="AD"/>
  <p188:author id="{84FAD479-02D9-AE1D-96CE-0E81AC46F11F}" name="Faye Johnson" initials="FJ" userId="S::faye.johnson@unitedlearning.org.uk::d8615b50-3036-4b21-8316-81c27d61a7ed" providerId="AD"/>
  <p188:author id="{D22F5A8E-CD90-93A0-3857-EC58F46BBE9D}" name="Katie Gooch" initials="KG" userId="S::Katie.Gooch@unitedlearning.org.uk::899796ce-4bd8-4aee-bdc7-4fdd8267e4f4" providerId="AD"/>
  <p188:author id="{F2D917CC-A763-527E-2A3C-742A6E05BAE8}" name="Sarah Philpot" initials="SP" userId="S::sarah.philpot@unitedlearning.org.uk::309dc0b5-136b-4828-b24f-8b42f6e020b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rlie Cutler" initials="CC" lastIdx="15" clrIdx="0">
    <p:extLst>
      <p:ext uri="{19B8F6BF-5375-455C-9EA6-DF929625EA0E}">
        <p15:presenceInfo xmlns:p15="http://schemas.microsoft.com/office/powerpoint/2012/main" userId="S::Charlie.Cutler@unitedlearning.org.uk::c5b094de-3707-4aae-994d-70175e9a1467" providerId="AD"/>
      </p:ext>
    </p:extLst>
  </p:cmAuthor>
  <p:cmAuthor id="2" name="Jessica Quinn" initials="JQ" lastIdx="7" clrIdx="1">
    <p:extLst>
      <p:ext uri="{19B8F6BF-5375-455C-9EA6-DF929625EA0E}">
        <p15:presenceInfo xmlns:p15="http://schemas.microsoft.com/office/powerpoint/2012/main" userId="S::Jessica.Quinn@unitedlearning.org.uk::8a95f2e1-9608-4c55-8128-be797539c7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9C64"/>
    <a:srgbClr val="000000"/>
    <a:srgbClr val="0000FF"/>
    <a:srgbClr val="D9EBD9"/>
    <a:srgbClr val="FCE1C3"/>
    <a:srgbClr val="BFE3EF"/>
    <a:srgbClr val="8262A6"/>
    <a:srgbClr val="E6E6E6"/>
    <a:srgbClr val="B4A1CA"/>
    <a:srgbClr val="C2C2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FD2948-88F2-D409-872E-B3629D017E8D}" v="132" dt="2026-07-20T08:38:07.950"/>
    <p1510:client id="{D028F4A4-ECE1-17A3-7B1D-F9C756BA5D22}" v="1" dt="2026-07-20T08:36:50.6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101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6.fntdata"/><Relationship Id="rId3" Type="http://schemas.openxmlformats.org/officeDocument/2006/relationships/customXml" Target="../customXml/item3.xml"/><Relationship Id="rId21" Type="http://schemas.openxmlformats.org/officeDocument/2006/relationships/font" Target="fonts/font1.fntdata"/><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5.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29"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4.fntdata"/><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3.fntdata"/><Relationship Id="rId28" Type="http://schemas.openxmlformats.org/officeDocument/2006/relationships/font" Target="fonts/font8.fntdata"/><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notesMaster" Target="notesMasters/notesMaster1.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commentAuthors" Target="commentAuthors.xml"/><Relationship Id="rId35" Type="http://schemas.microsoft.com/office/2015/10/relationships/revisionInfo" Target="revisionInfo.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042433-7471-4BF9-9454-362971E08329}"/>
              </a:ext>
            </a:extLst>
          </p:cNvPr>
          <p:cNvSpPr>
            <a:spLocks noGrp="1"/>
          </p:cNvSpPr>
          <p:nvPr>
            <p:ph type="hdr" sz="quarter"/>
          </p:nvPr>
        </p:nvSpPr>
        <p:spPr>
          <a:xfrm>
            <a:off x="0" y="1"/>
            <a:ext cx="2945659" cy="498055"/>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910426AA-D9C7-4D34-926F-EEDA1CC24736}"/>
              </a:ext>
            </a:extLst>
          </p:cNvPr>
          <p:cNvSpPr>
            <a:spLocks noGrp="1"/>
          </p:cNvSpPr>
          <p:nvPr>
            <p:ph type="dt" sz="quarter" idx="1"/>
          </p:nvPr>
        </p:nvSpPr>
        <p:spPr>
          <a:xfrm>
            <a:off x="3850443" y="1"/>
            <a:ext cx="2945659" cy="498055"/>
          </a:xfrm>
          <a:prstGeom prst="rect">
            <a:avLst/>
          </a:prstGeom>
        </p:spPr>
        <p:txBody>
          <a:bodyPr vert="horz" lIns="91440" tIns="45720" rIns="91440" bIns="45720" rtlCol="0"/>
          <a:lstStyle>
            <a:lvl1pPr algn="r">
              <a:defRPr sz="1200"/>
            </a:lvl1pPr>
          </a:lstStyle>
          <a:p>
            <a:fld id="{F4BB0CAA-05EE-4C9B-87E1-B84DD3F9BCC4}" type="datetimeFigureOut">
              <a:rPr lang="en-GB" smtClean="0"/>
              <a:t>20/07/2026</a:t>
            </a:fld>
            <a:endParaRPr lang="en-GB"/>
          </a:p>
        </p:txBody>
      </p:sp>
      <p:sp>
        <p:nvSpPr>
          <p:cNvPr id="4" name="Footer Placeholder 3">
            <a:extLst>
              <a:ext uri="{FF2B5EF4-FFF2-40B4-BE49-F238E27FC236}">
                <a16:creationId xmlns:a16="http://schemas.microsoft.com/office/drawing/2014/main" id="{364AA67F-0E09-493E-B802-2C4BF9A8D3DB}"/>
              </a:ext>
            </a:extLst>
          </p:cNvPr>
          <p:cNvSpPr>
            <a:spLocks noGrp="1"/>
          </p:cNvSpPr>
          <p:nvPr>
            <p:ph type="ftr" sz="quarter" idx="2"/>
          </p:nvPr>
        </p:nvSpPr>
        <p:spPr>
          <a:xfrm>
            <a:off x="0" y="9428584"/>
            <a:ext cx="2945659" cy="498054"/>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AF40010E-F8C8-404A-82FF-B1A0AE7B82ED}"/>
              </a:ext>
            </a:extLst>
          </p:cNvPr>
          <p:cNvSpPr>
            <a:spLocks noGrp="1"/>
          </p:cNvSpPr>
          <p:nvPr>
            <p:ph type="sldNum" sz="quarter" idx="3"/>
          </p:nvPr>
        </p:nvSpPr>
        <p:spPr>
          <a:xfrm>
            <a:off x="3850443" y="9428584"/>
            <a:ext cx="2945659" cy="498054"/>
          </a:xfrm>
          <a:prstGeom prst="rect">
            <a:avLst/>
          </a:prstGeom>
        </p:spPr>
        <p:txBody>
          <a:bodyPr vert="horz" lIns="91440" tIns="45720" rIns="91440" bIns="45720" rtlCol="0" anchor="b"/>
          <a:lstStyle>
            <a:lvl1pPr algn="r">
              <a:defRPr sz="1200"/>
            </a:lvl1pPr>
          </a:lstStyle>
          <a:p>
            <a:fld id="{A47F0B46-7623-4305-AEF1-309F386B26D6}" type="slidenum">
              <a:rPr lang="en-GB" smtClean="0"/>
              <a:t>‹#›</a:t>
            </a:fld>
            <a:endParaRPr lang="en-GB"/>
          </a:p>
        </p:txBody>
      </p:sp>
    </p:spTree>
    <p:extLst>
      <p:ext uri="{BB962C8B-B14F-4D97-AF65-F5344CB8AC3E}">
        <p14:creationId xmlns:p14="http://schemas.microsoft.com/office/powerpoint/2010/main" val="2616461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805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1"/>
            <a:ext cx="2945659" cy="498055"/>
          </a:xfrm>
          <a:prstGeom prst="rect">
            <a:avLst/>
          </a:prstGeom>
        </p:spPr>
        <p:txBody>
          <a:bodyPr vert="horz" lIns="91440" tIns="45720" rIns="91440" bIns="45720" rtlCol="0"/>
          <a:lstStyle>
            <a:lvl1pPr algn="r">
              <a:defRPr sz="1200"/>
            </a:lvl1pPr>
          </a:lstStyle>
          <a:p>
            <a:fld id="{C6CD3110-32D0-4452-834B-9411AA728368}" type="datetimeFigureOut">
              <a:rPr lang="en-GB" smtClean="0"/>
              <a:t>20/07/2026</a:t>
            </a:fld>
            <a:endParaRPr lang="en-GB"/>
          </a:p>
        </p:txBody>
      </p:sp>
      <p:sp>
        <p:nvSpPr>
          <p:cNvPr id="4" name="Slide Image Placeholder 3"/>
          <p:cNvSpPr>
            <a:spLocks noGrp="1" noRot="1" noChangeAspect="1"/>
          </p:cNvSpPr>
          <p:nvPr>
            <p:ph type="sldImg" idx="2"/>
          </p:nvPr>
        </p:nvSpPr>
        <p:spPr>
          <a:xfrm>
            <a:off x="981075" y="1241425"/>
            <a:ext cx="48355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4"/>
          </a:xfrm>
          <a:prstGeom prst="rect">
            <a:avLst/>
          </a:prstGeom>
        </p:spPr>
        <p:txBody>
          <a:bodyPr vert="horz" lIns="91440" tIns="45720" rIns="91440" bIns="45720" rtlCol="0" anchor="b"/>
          <a:lstStyle>
            <a:lvl1pPr algn="r">
              <a:defRPr sz="1200"/>
            </a:lvl1pPr>
          </a:lstStyle>
          <a:p>
            <a:fld id="{22CF7F3D-A76E-462C-91BC-6AD2B2EFE72A}" type="slidenum">
              <a:rPr lang="en-GB" smtClean="0"/>
              <a:t>‹#›</a:t>
            </a:fld>
            <a:endParaRPr lang="en-GB"/>
          </a:p>
        </p:txBody>
      </p:sp>
    </p:spTree>
    <p:extLst>
      <p:ext uri="{BB962C8B-B14F-4D97-AF65-F5344CB8AC3E}">
        <p14:creationId xmlns:p14="http://schemas.microsoft.com/office/powerpoint/2010/main" val="2123135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2CF7F3D-A76E-462C-91BC-6AD2B2EFE72A}" type="slidenum">
              <a:rPr lang="en-GB" smtClean="0"/>
              <a:t>1</a:t>
            </a:fld>
            <a:endParaRPr lang="en-GB"/>
          </a:p>
        </p:txBody>
      </p:sp>
    </p:spTree>
    <p:extLst>
      <p:ext uri="{BB962C8B-B14F-4D97-AF65-F5344CB8AC3E}">
        <p14:creationId xmlns:p14="http://schemas.microsoft.com/office/powerpoint/2010/main" val="36268620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B9838CD0-0626-4A28-B004-F509C6BF3056}"/>
              </a:ext>
            </a:extLst>
          </p:cNvPr>
          <p:cNvSpPr/>
          <p:nvPr userDrawn="1"/>
        </p:nvSpPr>
        <p:spPr>
          <a:xfrm>
            <a:off x="-15314" y="275918"/>
            <a:ext cx="9271074" cy="933964"/>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2" name="Rectangle 11">
            <a:extLst>
              <a:ext uri="{FF2B5EF4-FFF2-40B4-BE49-F238E27FC236}">
                <a16:creationId xmlns:a16="http://schemas.microsoft.com/office/drawing/2014/main" id="{2B780003-00DD-4595-9E44-33DCE8987FF6}"/>
              </a:ext>
            </a:extLst>
          </p:cNvPr>
          <p:cNvSpPr/>
          <p:nvPr userDrawn="1"/>
        </p:nvSpPr>
        <p:spPr>
          <a:xfrm rot="5400000">
            <a:off x="6309621" y="3247908"/>
            <a:ext cx="6866877"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6" name="Rectangle 2">
            <a:extLst>
              <a:ext uri="{FF2B5EF4-FFF2-40B4-BE49-F238E27FC236}">
                <a16:creationId xmlns:a16="http://schemas.microsoft.com/office/drawing/2014/main" id="{333A7B9E-DC17-43CF-8093-3192937D4031}"/>
              </a:ext>
            </a:extLst>
          </p:cNvPr>
          <p:cNvSpPr/>
          <p:nvPr userDrawn="1"/>
        </p:nvSpPr>
        <p:spPr>
          <a:xfrm rot="10800000" flipH="1" flipV="1">
            <a:off x="-10158" y="5276446"/>
            <a:ext cx="3139438" cy="866547"/>
          </a:xfrm>
          <a:custGeom>
            <a:avLst/>
            <a:gdLst>
              <a:gd name="connsiteX0" fmla="*/ 0 w 6901416"/>
              <a:gd name="connsiteY0" fmla="*/ 0 h 866547"/>
              <a:gd name="connsiteX1" fmla="*/ 690141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5569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836646 w 6901416"/>
              <a:gd name="connsiteY1" fmla="*/ 0 h 866547"/>
              <a:gd name="connsiteX2" fmla="*/ 6901416 w 6901416"/>
              <a:gd name="connsiteY2" fmla="*/ 866547 h 866547"/>
              <a:gd name="connsiteX3" fmla="*/ 0 w 6901416"/>
              <a:gd name="connsiteY3" fmla="*/ 866547 h 866547"/>
              <a:gd name="connsiteX4" fmla="*/ 0 w 6901416"/>
              <a:gd name="connsiteY4" fmla="*/ 0 h 866547"/>
              <a:gd name="connsiteX0" fmla="*/ 0 w 6901416"/>
              <a:gd name="connsiteY0" fmla="*/ 0 h 866547"/>
              <a:gd name="connsiteX1" fmla="*/ 6751443 w 6901416"/>
              <a:gd name="connsiteY1" fmla="*/ 0 h 866547"/>
              <a:gd name="connsiteX2" fmla="*/ 6901416 w 6901416"/>
              <a:gd name="connsiteY2" fmla="*/ 866547 h 866547"/>
              <a:gd name="connsiteX3" fmla="*/ 0 w 6901416"/>
              <a:gd name="connsiteY3" fmla="*/ 866547 h 866547"/>
              <a:gd name="connsiteX4" fmla="*/ 0 w 6901416"/>
              <a:gd name="connsiteY4" fmla="*/ 0 h 866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1416" h="866547">
                <a:moveTo>
                  <a:pt x="0" y="0"/>
                </a:moveTo>
                <a:lnTo>
                  <a:pt x="6751443" y="0"/>
                </a:lnTo>
                <a:lnTo>
                  <a:pt x="6901416" y="866547"/>
                </a:lnTo>
                <a:lnTo>
                  <a:pt x="0" y="866547"/>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pic>
        <p:nvPicPr>
          <p:cNvPr id="7" name="Picture 6">
            <a:extLst>
              <a:ext uri="{FF2B5EF4-FFF2-40B4-BE49-F238E27FC236}">
                <a16:creationId xmlns:a16="http://schemas.microsoft.com/office/drawing/2014/main" id="{304EEB8C-27D4-467D-A071-6C028CDF1C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2811" y="5381440"/>
            <a:ext cx="2493010" cy="636237"/>
          </a:xfrm>
          <a:prstGeom prst="rect">
            <a:avLst/>
          </a:prstGeom>
        </p:spPr>
      </p:pic>
      <p:sp>
        <p:nvSpPr>
          <p:cNvPr id="14" name="Freeform: Shape 13">
            <a:extLst>
              <a:ext uri="{FF2B5EF4-FFF2-40B4-BE49-F238E27FC236}">
                <a16:creationId xmlns:a16="http://schemas.microsoft.com/office/drawing/2014/main" id="{0EFCA842-1115-4049-BCE7-1E58DFD1215B}"/>
              </a:ext>
            </a:extLst>
          </p:cNvPr>
          <p:cNvSpPr/>
          <p:nvPr userDrawn="1"/>
        </p:nvSpPr>
        <p:spPr>
          <a:xfrm>
            <a:off x="0" y="2359626"/>
            <a:ext cx="2407920" cy="45127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237159" y="55977"/>
                </a:lnTo>
                <a:lnTo>
                  <a:pt x="1435"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8000"/>
            <a:r>
              <a:rPr lang="en-US" sz="2000" b="1">
                <a:solidFill>
                  <a:srgbClr val="FFFFFF"/>
                </a:solidFill>
                <a:latin typeface="United Curriculum" pitchFamily="2" charset="0"/>
                <a:ea typeface="Roboto Slab" pitchFamily="2" charset="0"/>
              </a:rPr>
              <a:t>For Teachers</a:t>
            </a:r>
            <a:endParaRPr lang="en-GB" sz="2400" b="1">
              <a:solidFill>
                <a:srgbClr val="FFFFFF"/>
              </a:solidFill>
              <a:latin typeface="United Curriculum" pitchFamily="2" charset="0"/>
              <a:ea typeface="Roboto Slab" pitchFamily="2" charset="0"/>
            </a:endParaRPr>
          </a:p>
        </p:txBody>
      </p:sp>
      <p:sp>
        <p:nvSpPr>
          <p:cNvPr id="8" name="Freeform: Shape 7">
            <a:extLst>
              <a:ext uri="{FF2B5EF4-FFF2-40B4-BE49-F238E27FC236}">
                <a16:creationId xmlns:a16="http://schemas.microsoft.com/office/drawing/2014/main" id="{0C20CABD-5FA7-4156-B213-F0CA6BA96FAC}"/>
              </a:ext>
            </a:extLst>
          </p:cNvPr>
          <p:cNvSpPr/>
          <p:nvPr userDrawn="1"/>
        </p:nvSpPr>
        <p:spPr>
          <a:xfrm>
            <a:off x="0" y="1420852"/>
            <a:ext cx="5495636" cy="685039"/>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 name="connsiteX0" fmla="*/ 1435 w 8566014"/>
              <a:gd name="connsiteY0" fmla="*/ 7820 h 6431769"/>
              <a:gd name="connsiteX1" fmla="*/ 2567 w 8566014"/>
              <a:gd name="connsiteY1" fmla="*/ 6431769 h 6431769"/>
              <a:gd name="connsiteX2" fmla="*/ 8566014 w 8566014"/>
              <a:gd name="connsiteY2" fmla="*/ 6398949 h 6431769"/>
              <a:gd name="connsiteX3" fmla="*/ 8368737 w 8566014"/>
              <a:gd name="connsiteY3" fmla="*/ 0 h 6431769"/>
              <a:gd name="connsiteX4" fmla="*/ 1435 w 8566014"/>
              <a:gd name="connsiteY4" fmla="*/ 7820 h 6431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31769">
                <a:moveTo>
                  <a:pt x="1435" y="7820"/>
                </a:moveTo>
                <a:cubicBezTo>
                  <a:pt x="-3951" y="2149136"/>
                  <a:pt x="7953" y="4290453"/>
                  <a:pt x="2567" y="6431769"/>
                </a:cubicBezTo>
                <a:lnTo>
                  <a:pt x="8566014" y="6398949"/>
                </a:lnTo>
                <a:lnTo>
                  <a:pt x="8368737" y="0"/>
                </a:lnTo>
                <a:lnTo>
                  <a:pt x="1435" y="782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3232"/>
            <a:endParaRPr lang="en-GB">
              <a:solidFill>
                <a:srgbClr val="565656"/>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538964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Layout 1">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United Curriculum" pitchFamily="2" charset="0"/>
              </a:defRPr>
            </a:lvl1pPr>
            <a:lvl5pPr>
              <a:defRPr/>
            </a:lvl5pPr>
          </a:lstStyle>
          <a:p>
            <a:pPr lvl="0"/>
            <a:r>
              <a:rPr lang="en-US"/>
              <a:t>Enter Title Here</a:t>
            </a:r>
            <a:endParaRPr lang="en-GB"/>
          </a:p>
        </p:txBody>
      </p:sp>
      <p:sp>
        <p:nvSpPr>
          <p:cNvPr id="21" name="Rectangle 20">
            <a:extLst>
              <a:ext uri="{FF2B5EF4-FFF2-40B4-BE49-F238E27FC236}">
                <a16:creationId xmlns:a16="http://schemas.microsoft.com/office/drawing/2014/main" id="{17BBC2DC-4CFC-6EA0-0D13-59CF8F5CEF79}"/>
              </a:ext>
            </a:extLst>
          </p:cNvPr>
          <p:cNvSpPr/>
          <p:nvPr userDrawn="1"/>
        </p:nvSpPr>
        <p:spPr>
          <a:xfrm rot="10800000">
            <a:off x="292963" y="6567595"/>
            <a:ext cx="9631878" cy="2975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srgbClr val="323232"/>
              </a:solidFill>
              <a:latin typeface="Roboto" panose="02000000000000000000" pitchFamily="2" charset="0"/>
              <a:ea typeface="Roboto" panose="02000000000000000000" pitchFamily="2" charset="0"/>
            </a:endParaRPr>
          </a:p>
        </p:txBody>
      </p:sp>
      <p:cxnSp>
        <p:nvCxnSpPr>
          <p:cNvPr id="22" name="Straight Connector 21">
            <a:extLst>
              <a:ext uri="{FF2B5EF4-FFF2-40B4-BE49-F238E27FC236}">
                <a16:creationId xmlns:a16="http://schemas.microsoft.com/office/drawing/2014/main" id="{E7A0D05B-DF0C-1ADE-CF37-F8A33880BC76}"/>
              </a:ext>
            </a:extLst>
          </p:cNvPr>
          <p:cNvCxnSpPr>
            <a:cxnSpLocks/>
          </p:cNvCxnSpPr>
          <p:nvPr userDrawn="1"/>
        </p:nvCxnSpPr>
        <p:spPr>
          <a:xfrm>
            <a:off x="47610" y="6521967"/>
            <a:ext cx="9858390" cy="0"/>
          </a:xfrm>
          <a:prstGeom prst="line">
            <a:avLst/>
          </a:prstGeom>
          <a:ln w="88900">
            <a:solidFill>
              <a:srgbClr val="C2C2C2"/>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3198C1E5-177D-546D-2720-CA7A851E0E3A}"/>
              </a:ext>
            </a:extLst>
          </p:cNvPr>
          <p:cNvGrpSpPr/>
          <p:nvPr userDrawn="1"/>
        </p:nvGrpSpPr>
        <p:grpSpPr>
          <a:xfrm>
            <a:off x="-636252" y="6261570"/>
            <a:ext cx="1260323" cy="1192859"/>
            <a:chOff x="-2681662" y="4062078"/>
            <a:chExt cx="2019221" cy="1911133"/>
          </a:xfrm>
        </p:grpSpPr>
        <p:sp>
          <p:nvSpPr>
            <p:cNvPr id="25" name="Arc 24">
              <a:extLst>
                <a:ext uri="{FF2B5EF4-FFF2-40B4-BE49-F238E27FC236}">
                  <a16:creationId xmlns:a16="http://schemas.microsoft.com/office/drawing/2014/main" id="{6619ACD8-6AE8-D768-B52F-34BE54B6067B}"/>
                </a:ext>
              </a:extLst>
            </p:cNvPr>
            <p:cNvSpPr/>
            <p:nvPr userDrawn="1"/>
          </p:nvSpPr>
          <p:spPr>
            <a:xfrm>
              <a:off x="-2681662" y="4062078"/>
              <a:ext cx="2019221" cy="1911133"/>
            </a:xfrm>
            <a:prstGeom prst="arc">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800"/>
            </a:p>
          </p:txBody>
        </p:sp>
        <p:pic>
          <p:nvPicPr>
            <p:cNvPr id="26" name="Picture 25">
              <a:extLst>
                <a:ext uri="{FF2B5EF4-FFF2-40B4-BE49-F238E27FC236}">
                  <a16:creationId xmlns:a16="http://schemas.microsoft.com/office/drawing/2014/main" id="{2C554A93-0703-221E-61BE-AFDF6DD726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6708"/>
            <a:stretch/>
          </p:blipFill>
          <p:spPr>
            <a:xfrm>
              <a:off x="-1586016" y="4352551"/>
              <a:ext cx="731916" cy="588653"/>
            </a:xfrm>
            <a:prstGeom prst="rect">
              <a:avLst/>
            </a:prstGeom>
          </p:spPr>
        </p:pic>
      </p:grpSp>
      <p:sp>
        <p:nvSpPr>
          <p:cNvPr id="28" name="Text Placeholder 2">
            <a:extLst>
              <a:ext uri="{FF2B5EF4-FFF2-40B4-BE49-F238E27FC236}">
                <a16:creationId xmlns:a16="http://schemas.microsoft.com/office/drawing/2014/main" id="{B3E45DD5-B4DF-B2A7-55D2-A4C585FD42DD}"/>
              </a:ext>
            </a:extLst>
          </p:cNvPr>
          <p:cNvSpPr txBox="1">
            <a:spLocks/>
          </p:cNvSpPr>
          <p:nvPr userDrawn="1"/>
        </p:nvSpPr>
        <p:spPr>
          <a:xfrm>
            <a:off x="1870692" y="6594683"/>
            <a:ext cx="5402616" cy="27031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3000" b="0" kern="1200">
                <a:ln w="12700">
                  <a:solidFill>
                    <a:srgbClr val="565656"/>
                  </a:solidFill>
                </a:ln>
                <a:solidFill>
                  <a:srgbClr val="565656"/>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31" b="1">
                <a:ln w="12700">
                  <a:noFill/>
                </a:ln>
                <a:solidFill>
                  <a:schemeClr val="bg2"/>
                </a:solidFill>
                <a:latin typeface="United Curriculum" pitchFamily="2" charset="0"/>
              </a:rPr>
              <a:t>United Curriculum  |  EYFS</a:t>
            </a:r>
            <a:endParaRPr lang="en-GB" sz="831" b="1">
              <a:ln w="12700">
                <a:noFill/>
              </a:ln>
              <a:solidFill>
                <a:schemeClr val="accent1"/>
              </a:solidFill>
              <a:latin typeface="United Curriculum" pitchFamily="2" charset="0"/>
            </a:endParaRPr>
          </a:p>
        </p:txBody>
      </p:sp>
      <p:sp>
        <p:nvSpPr>
          <p:cNvPr id="27" name="Rectangle 26">
            <a:extLst>
              <a:ext uri="{FF2B5EF4-FFF2-40B4-BE49-F238E27FC236}">
                <a16:creationId xmlns:a16="http://schemas.microsoft.com/office/drawing/2014/main" id="{831734D1-3106-4445-B7AC-84163551E6AB}"/>
              </a:ext>
            </a:extLst>
          </p:cNvPr>
          <p:cNvSpPr/>
          <p:nvPr userDrawn="1"/>
        </p:nvSpPr>
        <p:spPr>
          <a:xfrm rot="5400000">
            <a:off x="6454840" y="3102690"/>
            <a:ext cx="6576440"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1050">
              <a:solidFill>
                <a:schemeClr val="bg2"/>
              </a:solidFill>
              <a:latin typeface="United Curriculum" pitchFamily="2" charset="0"/>
              <a:ea typeface="Roboto" panose="02000000000000000000" pitchFamily="2" charset="0"/>
              <a:cs typeface="Times New Roman" panose="02020603050405020304" pitchFamily="18" charset="0"/>
            </a:endParaRPr>
          </a:p>
        </p:txBody>
      </p:sp>
      <p:pic>
        <p:nvPicPr>
          <p:cNvPr id="29" name="Picture 28">
            <a:extLst>
              <a:ext uri="{FF2B5EF4-FFF2-40B4-BE49-F238E27FC236}">
                <a16:creationId xmlns:a16="http://schemas.microsoft.com/office/drawing/2014/main" id="{4EF80FC7-B67E-6CE4-D73B-D56DC6E9A7F5}"/>
              </a:ext>
            </a:extLst>
          </p:cNvPr>
          <p:cNvPicPr>
            <a:picLocks noChangeAspect="1"/>
          </p:cNvPicPr>
          <p:nvPr userDrawn="1"/>
        </p:nvPicPr>
        <p:blipFill rotWithShape="1">
          <a:blip r:embed="rId3"/>
          <a:srcRect l="3242" r="3242"/>
          <a:stretch/>
        </p:blipFill>
        <p:spPr>
          <a:xfrm>
            <a:off x="8638400" y="98613"/>
            <a:ext cx="535936" cy="535936"/>
          </a:xfrm>
          <a:prstGeom prst="ellipse">
            <a:avLst/>
          </a:prstGeom>
        </p:spPr>
      </p:pic>
    </p:spTree>
    <p:extLst>
      <p:ext uri="{BB962C8B-B14F-4D97-AF65-F5344CB8AC3E}">
        <p14:creationId xmlns:p14="http://schemas.microsoft.com/office/powerpoint/2010/main" val="2851205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1">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8D28F58-D3C9-4831-A6A2-45D69F5FF99D}"/>
              </a:ext>
            </a:extLst>
          </p:cNvPr>
          <p:cNvGrpSpPr/>
          <p:nvPr userDrawn="1"/>
        </p:nvGrpSpPr>
        <p:grpSpPr>
          <a:xfrm>
            <a:off x="8354347" y="-9236"/>
            <a:ext cx="1065321" cy="748952"/>
            <a:chOff x="8354346" y="-8675"/>
            <a:chExt cx="1065321" cy="748952"/>
          </a:xfrm>
        </p:grpSpPr>
        <p:sp>
          <p:nvSpPr>
            <p:cNvPr id="15" name="Freeform: Shape 14">
              <a:extLst>
                <a:ext uri="{FF2B5EF4-FFF2-40B4-BE49-F238E27FC236}">
                  <a16:creationId xmlns:a16="http://schemas.microsoft.com/office/drawing/2014/main" id="{D62ACE61-AEFC-4173-A16A-57A130848E54}"/>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6" name="Oval 15">
              <a:extLst>
                <a:ext uri="{FF2B5EF4-FFF2-40B4-BE49-F238E27FC236}">
                  <a16:creationId xmlns:a16="http://schemas.microsoft.com/office/drawing/2014/main" id="{415CFFFD-D24F-4D34-9237-D76083B5D294}"/>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17" name="Oval 16">
              <a:extLst>
                <a:ext uri="{FF2B5EF4-FFF2-40B4-BE49-F238E27FC236}">
                  <a16:creationId xmlns:a16="http://schemas.microsoft.com/office/drawing/2014/main" id="{1707D217-2AB5-46E8-9C12-4504461C9626}"/>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FBFDACAE-FFCA-4540-B02E-7784428003E3}"/>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19" name="Text Placeholder 2">
            <a:extLst>
              <a:ext uri="{FF2B5EF4-FFF2-40B4-BE49-F238E27FC236}">
                <a16:creationId xmlns:a16="http://schemas.microsoft.com/office/drawing/2014/main" id="{4614A73F-E4AA-4E4C-905C-FB87F1B610E4}"/>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United Curriculum" pitchFamily="2" charset="0"/>
              </a:defRPr>
            </a:lvl1pPr>
            <a:lvl5pPr>
              <a:defRPr/>
            </a:lvl5pPr>
          </a:lstStyle>
          <a:p>
            <a:pPr lvl="0"/>
            <a:r>
              <a:rPr lang="en-US"/>
              <a:t>Enter Title Here</a:t>
            </a:r>
            <a:endParaRPr lang="en-GB"/>
          </a:p>
        </p:txBody>
      </p:sp>
      <p:sp>
        <p:nvSpPr>
          <p:cNvPr id="27" name="Rectangle 26">
            <a:extLst>
              <a:ext uri="{FF2B5EF4-FFF2-40B4-BE49-F238E27FC236}">
                <a16:creationId xmlns:a16="http://schemas.microsoft.com/office/drawing/2014/main" id="{831734D1-3106-4445-B7AC-84163551E6AB}"/>
              </a:ext>
            </a:extLst>
          </p:cNvPr>
          <p:cNvSpPr/>
          <p:nvPr userDrawn="1"/>
        </p:nvSpPr>
        <p:spPr>
          <a:xfrm rot="5400000">
            <a:off x="6454840" y="3102690"/>
            <a:ext cx="6576440"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24" name="Subtitle 8">
            <a:extLst>
              <a:ext uri="{FF2B5EF4-FFF2-40B4-BE49-F238E27FC236}">
                <a16:creationId xmlns:a16="http://schemas.microsoft.com/office/drawing/2014/main" id="{8A174F1D-FF00-467F-86DC-6D2DDB3AA919}"/>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1050">
              <a:solidFill>
                <a:schemeClr val="bg2"/>
              </a:solidFill>
              <a:latin typeface="United Curriculum" pitchFamily="2" charset="0"/>
              <a:ea typeface="Roboto" panose="02000000000000000000" pitchFamily="2" charset="0"/>
              <a:cs typeface="Times New Roman" panose="02020603050405020304" pitchFamily="18" charset="0"/>
            </a:endParaRPr>
          </a:p>
        </p:txBody>
      </p:sp>
      <p:pic>
        <p:nvPicPr>
          <p:cNvPr id="20" name="Picture 19" descr="Icon&#10;&#10;Description automatically generated">
            <a:extLst>
              <a:ext uri="{FF2B5EF4-FFF2-40B4-BE49-F238E27FC236}">
                <a16:creationId xmlns:a16="http://schemas.microsoft.com/office/drawing/2014/main" id="{72A4943A-6D05-4BE6-987F-E54D8035B2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8653" y="173890"/>
            <a:ext cx="258562" cy="432138"/>
          </a:xfrm>
          <a:prstGeom prst="rect">
            <a:avLst/>
          </a:prstGeom>
        </p:spPr>
      </p:pic>
    </p:spTree>
    <p:extLst>
      <p:ext uri="{BB962C8B-B14F-4D97-AF65-F5344CB8AC3E}">
        <p14:creationId xmlns:p14="http://schemas.microsoft.com/office/powerpoint/2010/main" val="2793411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2">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52B61A4-802C-4795-B531-6342DDAAC29F}"/>
              </a:ext>
            </a:extLst>
          </p:cNvPr>
          <p:cNvSpPr/>
          <p:nvPr userDrawn="1"/>
        </p:nvSpPr>
        <p:spPr>
          <a:xfrm rot="5400000">
            <a:off x="6454840" y="3102690"/>
            <a:ext cx="6576440" cy="35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4" name="Subtitle 8">
            <a:extLst>
              <a:ext uri="{FF2B5EF4-FFF2-40B4-BE49-F238E27FC236}">
                <a16:creationId xmlns:a16="http://schemas.microsoft.com/office/drawing/2014/main" id="{43591439-98C7-4B7A-B4ED-5E7C270C2F7E}"/>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1050">
              <a:solidFill>
                <a:schemeClr val="bg2"/>
              </a:solidFill>
              <a:latin typeface="United Curriculum" pitchFamily="2" charset="0"/>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2039114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3: Autumn">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4957C279-D0FE-4860-935F-C55F4C9B8DA2}"/>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30" name="Rectangle 29">
            <a:extLst>
              <a:ext uri="{FF2B5EF4-FFF2-40B4-BE49-F238E27FC236}">
                <a16:creationId xmlns:a16="http://schemas.microsoft.com/office/drawing/2014/main" id="{E3AAD540-1946-4354-A148-CE8D031A048B}"/>
              </a:ext>
            </a:extLst>
          </p:cNvPr>
          <p:cNvSpPr/>
          <p:nvPr userDrawn="1"/>
        </p:nvSpPr>
        <p:spPr>
          <a:xfrm rot="5400000">
            <a:off x="6522310" y="3168893"/>
            <a:ext cx="6582195"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1" name="Rectangle 30">
            <a:extLst>
              <a:ext uri="{FF2B5EF4-FFF2-40B4-BE49-F238E27FC236}">
                <a16:creationId xmlns:a16="http://schemas.microsoft.com/office/drawing/2014/main" id="{2D88A2C8-001F-4418-BEF4-1F3EA8701DE2}"/>
              </a:ext>
            </a:extLst>
          </p:cNvPr>
          <p:cNvSpPr/>
          <p:nvPr userDrawn="1"/>
        </p:nvSpPr>
        <p:spPr>
          <a:xfrm rot="5400000">
            <a:off x="6522017" y="3169410"/>
            <a:ext cx="6582195" cy="22063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3" name="Rectangle 32">
            <a:extLst>
              <a:ext uri="{FF2B5EF4-FFF2-40B4-BE49-F238E27FC236}">
                <a16:creationId xmlns:a16="http://schemas.microsoft.com/office/drawing/2014/main" id="{9E11304F-8817-4BE7-98BB-236BA6600322}"/>
              </a:ext>
            </a:extLst>
          </p:cNvPr>
          <p:cNvSpPr/>
          <p:nvPr userDrawn="1"/>
        </p:nvSpPr>
        <p:spPr>
          <a:xfrm rot="5400000">
            <a:off x="8650085" y="903193"/>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15" name="Text Placeholder 2">
            <a:extLst>
              <a:ext uri="{FF2B5EF4-FFF2-40B4-BE49-F238E27FC236}">
                <a16:creationId xmlns:a16="http://schemas.microsoft.com/office/drawing/2014/main" id="{F63A3CC8-2FBD-4435-B4BD-4B71380E8B37}"/>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United Curriculum" pitchFamily="2" charset="0"/>
              </a:defRPr>
            </a:lvl1pPr>
            <a:lvl5pPr>
              <a:defRPr/>
            </a:lvl5pPr>
          </a:lstStyle>
          <a:p>
            <a:pPr lvl="0"/>
            <a:r>
              <a:rPr lang="en-US"/>
              <a:t>Enter Title Here</a:t>
            </a:r>
            <a:endParaRPr lang="en-GB"/>
          </a:p>
        </p:txBody>
      </p:sp>
      <p:sp>
        <p:nvSpPr>
          <p:cNvPr id="22" name="Subtitle 8">
            <a:extLst>
              <a:ext uri="{FF2B5EF4-FFF2-40B4-BE49-F238E27FC236}">
                <a16:creationId xmlns:a16="http://schemas.microsoft.com/office/drawing/2014/main" id="{BC87AE7C-E272-4C92-877F-7950AA0D31F8}"/>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1050">
              <a:solidFill>
                <a:schemeClr val="bg2"/>
              </a:solidFill>
              <a:latin typeface="United Curriculum" pitchFamily="2" charset="0"/>
              <a:ea typeface="Roboto" panose="02000000000000000000" pitchFamily="2" charset="0"/>
              <a:cs typeface="Times New Roman" panose="02020603050405020304" pitchFamily="18" charset="0"/>
            </a:endParaRPr>
          </a:p>
        </p:txBody>
      </p:sp>
      <p:grpSp>
        <p:nvGrpSpPr>
          <p:cNvPr id="17" name="Group 16">
            <a:extLst>
              <a:ext uri="{FF2B5EF4-FFF2-40B4-BE49-F238E27FC236}">
                <a16:creationId xmlns:a16="http://schemas.microsoft.com/office/drawing/2014/main" id="{FA4AF540-461E-4C74-AB56-6D7AE3C35367}"/>
              </a:ext>
            </a:extLst>
          </p:cNvPr>
          <p:cNvGrpSpPr/>
          <p:nvPr userDrawn="1"/>
        </p:nvGrpSpPr>
        <p:grpSpPr>
          <a:xfrm>
            <a:off x="8354347" y="-9236"/>
            <a:ext cx="1065321" cy="748952"/>
            <a:chOff x="8354346" y="-8675"/>
            <a:chExt cx="1065321" cy="748952"/>
          </a:xfrm>
        </p:grpSpPr>
        <p:sp>
          <p:nvSpPr>
            <p:cNvPr id="19" name="Freeform: Shape 18">
              <a:extLst>
                <a:ext uri="{FF2B5EF4-FFF2-40B4-BE49-F238E27FC236}">
                  <a16:creationId xmlns:a16="http://schemas.microsoft.com/office/drawing/2014/main" id="{1CB0DB5C-2E91-487E-AF2E-8F7BB1577162}"/>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0" name="Oval 19">
              <a:extLst>
                <a:ext uri="{FF2B5EF4-FFF2-40B4-BE49-F238E27FC236}">
                  <a16:creationId xmlns:a16="http://schemas.microsoft.com/office/drawing/2014/main" id="{14609081-4BB6-4192-8ADE-7BB3F8AC58D8}"/>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1" name="Oval 20">
              <a:extLst>
                <a:ext uri="{FF2B5EF4-FFF2-40B4-BE49-F238E27FC236}">
                  <a16:creationId xmlns:a16="http://schemas.microsoft.com/office/drawing/2014/main" id="{2AD09F17-D6D4-44CB-ABD5-ECFCC4CE2681}"/>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25" name="Text Placeholder 2">
            <a:extLst>
              <a:ext uri="{FF2B5EF4-FFF2-40B4-BE49-F238E27FC236}">
                <a16:creationId xmlns:a16="http://schemas.microsoft.com/office/drawing/2014/main" id="{48E3DC44-F9AE-4744-B5AB-06F3E6E80914}"/>
              </a:ext>
            </a:extLst>
          </p:cNvPr>
          <p:cNvSpPr>
            <a:spLocks noGrp="1"/>
          </p:cNvSpPr>
          <p:nvPr>
            <p:ph type="body" sz="quarter" idx="11" hasCustomPrompt="1"/>
          </p:nvPr>
        </p:nvSpPr>
        <p:spPr>
          <a:xfrm rot="16200000">
            <a:off x="8650096" y="933611"/>
            <a:ext cx="2177126" cy="309904"/>
          </a:xfrm>
          <a:prstGeom prst="rect">
            <a:avLst/>
          </a:prstGeom>
        </p:spPr>
        <p:txBody>
          <a:bodyPr anchor="ctr"/>
          <a:lstStyle>
            <a:lvl1pPr marL="0" indent="0" algn="ctr">
              <a:lnSpc>
                <a:spcPct val="100000"/>
              </a:lnSpc>
              <a:spcBef>
                <a:spcPts val="0"/>
              </a:spcBef>
              <a:buNone/>
              <a:defRPr sz="1600" b="1" baseline="0">
                <a:ln w="12700">
                  <a:noFill/>
                </a:ln>
                <a:solidFill>
                  <a:schemeClr val="tx1"/>
                </a:solidFill>
                <a:latin typeface="United Curriculum" pitchFamily="2" charset="0"/>
              </a:defRPr>
            </a:lvl1pPr>
            <a:lvl5pPr>
              <a:defRPr/>
            </a:lvl5pPr>
          </a:lstStyle>
          <a:p>
            <a:pPr lvl="0"/>
            <a:r>
              <a:rPr lang="en-US"/>
              <a:t>Year [X]: Autumn</a:t>
            </a:r>
            <a:endParaRPr lang="en-GB"/>
          </a:p>
        </p:txBody>
      </p:sp>
      <p:pic>
        <p:nvPicPr>
          <p:cNvPr id="24" name="Picture 23" descr="Icon&#10;&#10;Description automatically generated">
            <a:extLst>
              <a:ext uri="{FF2B5EF4-FFF2-40B4-BE49-F238E27FC236}">
                <a16:creationId xmlns:a16="http://schemas.microsoft.com/office/drawing/2014/main" id="{06E9C0A4-7D48-4A39-898B-CC053CD33C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8653" y="173890"/>
            <a:ext cx="258562" cy="432138"/>
          </a:xfrm>
          <a:prstGeom prst="rect">
            <a:avLst/>
          </a:prstGeom>
        </p:spPr>
      </p:pic>
    </p:spTree>
    <p:extLst>
      <p:ext uri="{BB962C8B-B14F-4D97-AF65-F5344CB8AC3E}">
        <p14:creationId xmlns:p14="http://schemas.microsoft.com/office/powerpoint/2010/main" val="3235672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3: Sprin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364F7F9D-7FFB-431D-AF2F-AAC6CC568196}"/>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29" name="Rectangle 28">
            <a:extLst>
              <a:ext uri="{FF2B5EF4-FFF2-40B4-BE49-F238E27FC236}">
                <a16:creationId xmlns:a16="http://schemas.microsoft.com/office/drawing/2014/main" id="{D4262747-9B13-463B-BAA6-FE10F988C00A}"/>
              </a:ext>
            </a:extLst>
          </p:cNvPr>
          <p:cNvSpPr/>
          <p:nvPr userDrawn="1"/>
        </p:nvSpPr>
        <p:spPr>
          <a:xfrm rot="5400000">
            <a:off x="6522310" y="3168893"/>
            <a:ext cx="6582195"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0" name="Rectangle 29">
            <a:extLst>
              <a:ext uri="{FF2B5EF4-FFF2-40B4-BE49-F238E27FC236}">
                <a16:creationId xmlns:a16="http://schemas.microsoft.com/office/drawing/2014/main" id="{567A564C-ACBE-4C14-8D11-6287E4B9EE93}"/>
              </a:ext>
            </a:extLst>
          </p:cNvPr>
          <p:cNvSpPr/>
          <p:nvPr userDrawn="1"/>
        </p:nvSpPr>
        <p:spPr>
          <a:xfrm rot="5400000">
            <a:off x="6522017" y="3172107"/>
            <a:ext cx="6582195" cy="22063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2" name="Rectangle 31">
            <a:extLst>
              <a:ext uri="{FF2B5EF4-FFF2-40B4-BE49-F238E27FC236}">
                <a16:creationId xmlns:a16="http://schemas.microsoft.com/office/drawing/2014/main" id="{16891E85-5FB5-4F09-A97C-DE406486C7C9}"/>
              </a:ext>
            </a:extLst>
          </p:cNvPr>
          <p:cNvSpPr/>
          <p:nvPr userDrawn="1"/>
        </p:nvSpPr>
        <p:spPr>
          <a:xfrm rot="5400000">
            <a:off x="8649500" y="3094868"/>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15" name="Text Placeholder 2">
            <a:extLst>
              <a:ext uri="{FF2B5EF4-FFF2-40B4-BE49-F238E27FC236}">
                <a16:creationId xmlns:a16="http://schemas.microsoft.com/office/drawing/2014/main" id="{33C5E11F-61BD-46F6-8978-39D5E7EC7E01}"/>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United Curriculum" pitchFamily="2" charset="0"/>
              </a:defRPr>
            </a:lvl1pPr>
            <a:lvl5pPr>
              <a:defRPr/>
            </a:lvl5pPr>
          </a:lstStyle>
          <a:p>
            <a:pPr lvl="0"/>
            <a:r>
              <a:rPr lang="en-US"/>
              <a:t>Enter Title Here</a:t>
            </a:r>
            <a:endParaRPr lang="en-GB"/>
          </a:p>
        </p:txBody>
      </p:sp>
      <p:sp>
        <p:nvSpPr>
          <p:cNvPr id="31" name="Subtitle 8">
            <a:extLst>
              <a:ext uri="{FF2B5EF4-FFF2-40B4-BE49-F238E27FC236}">
                <a16:creationId xmlns:a16="http://schemas.microsoft.com/office/drawing/2014/main" id="{FA685C4A-AA2D-41CA-973C-0DFA910EEECC}"/>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1050">
              <a:solidFill>
                <a:schemeClr val="bg2"/>
              </a:solidFill>
              <a:latin typeface="United Curriculum" pitchFamily="2" charset="0"/>
              <a:ea typeface="Roboto" panose="02000000000000000000" pitchFamily="2" charset="0"/>
              <a:cs typeface="Times New Roman" panose="02020603050405020304" pitchFamily="18" charset="0"/>
            </a:endParaRPr>
          </a:p>
        </p:txBody>
      </p:sp>
      <p:grpSp>
        <p:nvGrpSpPr>
          <p:cNvPr id="19" name="Group 18">
            <a:extLst>
              <a:ext uri="{FF2B5EF4-FFF2-40B4-BE49-F238E27FC236}">
                <a16:creationId xmlns:a16="http://schemas.microsoft.com/office/drawing/2014/main" id="{937BEF76-B4A4-467E-8FD5-59E204D9FA27}"/>
              </a:ext>
            </a:extLst>
          </p:cNvPr>
          <p:cNvGrpSpPr/>
          <p:nvPr userDrawn="1"/>
        </p:nvGrpSpPr>
        <p:grpSpPr>
          <a:xfrm>
            <a:off x="8354347" y="-9236"/>
            <a:ext cx="1065321" cy="748952"/>
            <a:chOff x="8354346" y="-8675"/>
            <a:chExt cx="1065321" cy="748952"/>
          </a:xfrm>
        </p:grpSpPr>
        <p:sp>
          <p:nvSpPr>
            <p:cNvPr id="21" name="Freeform: Shape 20">
              <a:extLst>
                <a:ext uri="{FF2B5EF4-FFF2-40B4-BE49-F238E27FC236}">
                  <a16:creationId xmlns:a16="http://schemas.microsoft.com/office/drawing/2014/main" id="{C656DB94-ADE0-4EF9-94F0-51CBEFF7A4AB}"/>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2" name="Oval 21">
              <a:extLst>
                <a:ext uri="{FF2B5EF4-FFF2-40B4-BE49-F238E27FC236}">
                  <a16:creationId xmlns:a16="http://schemas.microsoft.com/office/drawing/2014/main" id="{55F5DE52-0C96-44D4-AEB2-879F35CA4F9E}"/>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3" name="Oval 22">
              <a:extLst>
                <a:ext uri="{FF2B5EF4-FFF2-40B4-BE49-F238E27FC236}">
                  <a16:creationId xmlns:a16="http://schemas.microsoft.com/office/drawing/2014/main" id="{CD5E2008-0020-499D-8C20-BBA55A50F563}"/>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24" name="Text Placeholder 2">
            <a:extLst>
              <a:ext uri="{FF2B5EF4-FFF2-40B4-BE49-F238E27FC236}">
                <a16:creationId xmlns:a16="http://schemas.microsoft.com/office/drawing/2014/main" id="{36C1879E-F86C-4C92-87CE-7307A6DB0556}"/>
              </a:ext>
            </a:extLst>
          </p:cNvPr>
          <p:cNvSpPr>
            <a:spLocks noGrp="1"/>
          </p:cNvSpPr>
          <p:nvPr>
            <p:ph type="body" sz="quarter" idx="11" hasCustomPrompt="1"/>
          </p:nvPr>
        </p:nvSpPr>
        <p:spPr>
          <a:xfrm rot="16200000">
            <a:off x="8650096" y="3126649"/>
            <a:ext cx="2177126" cy="309904"/>
          </a:xfrm>
          <a:prstGeom prst="rect">
            <a:avLst/>
          </a:prstGeom>
        </p:spPr>
        <p:txBody>
          <a:bodyPr anchor="ctr"/>
          <a:lstStyle>
            <a:lvl1pPr marL="0" indent="0" algn="ctr">
              <a:lnSpc>
                <a:spcPct val="100000"/>
              </a:lnSpc>
              <a:spcBef>
                <a:spcPts val="0"/>
              </a:spcBef>
              <a:buNone/>
              <a:defRPr sz="1600" b="1" baseline="0">
                <a:ln w="12700">
                  <a:noFill/>
                </a:ln>
                <a:solidFill>
                  <a:schemeClr val="tx1"/>
                </a:solidFill>
                <a:latin typeface="United Curriculum" pitchFamily="2" charset="0"/>
              </a:defRPr>
            </a:lvl1pPr>
            <a:lvl5pPr>
              <a:defRPr/>
            </a:lvl5pPr>
          </a:lstStyle>
          <a:p>
            <a:pPr lvl="0"/>
            <a:r>
              <a:rPr lang="en-US"/>
              <a:t>Year [X]: Spring</a:t>
            </a:r>
            <a:endParaRPr lang="en-GB"/>
          </a:p>
        </p:txBody>
      </p:sp>
      <p:pic>
        <p:nvPicPr>
          <p:cNvPr id="18" name="Picture 17" descr="Icon&#10;&#10;Description automatically generated">
            <a:extLst>
              <a:ext uri="{FF2B5EF4-FFF2-40B4-BE49-F238E27FC236}">
                <a16:creationId xmlns:a16="http://schemas.microsoft.com/office/drawing/2014/main" id="{07A74E93-95E4-463C-BB6A-1CD625498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8653" y="173890"/>
            <a:ext cx="258562" cy="432138"/>
          </a:xfrm>
          <a:prstGeom prst="rect">
            <a:avLst/>
          </a:prstGeom>
        </p:spPr>
      </p:pic>
    </p:spTree>
    <p:extLst>
      <p:ext uri="{BB962C8B-B14F-4D97-AF65-F5344CB8AC3E}">
        <p14:creationId xmlns:p14="http://schemas.microsoft.com/office/powerpoint/2010/main" val="2496367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3: Summer">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195265FA-A7F8-4502-9C7F-AFAADBF2BAF7}"/>
              </a:ext>
            </a:extLst>
          </p:cNvPr>
          <p:cNvSpPr/>
          <p:nvPr userDrawn="1"/>
        </p:nvSpPr>
        <p:spPr>
          <a:xfrm>
            <a:off x="-15315" y="186280"/>
            <a:ext cx="8124669" cy="553998"/>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467083 w 8566014"/>
              <a:gd name="connsiteY3" fmla="*/ 55984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467083" y="55984"/>
                </a:lnTo>
                <a:lnTo>
                  <a:pt x="1435"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b="1">
              <a:solidFill>
                <a:srgbClr val="FFFFFF"/>
              </a:solidFill>
              <a:latin typeface="Roboto" panose="02000000000000000000" pitchFamily="2" charset="0"/>
              <a:ea typeface="Roboto" panose="02000000000000000000" pitchFamily="2" charset="0"/>
            </a:endParaRPr>
          </a:p>
        </p:txBody>
      </p:sp>
      <p:sp>
        <p:nvSpPr>
          <p:cNvPr id="35" name="Rectangle 34">
            <a:extLst>
              <a:ext uri="{FF2B5EF4-FFF2-40B4-BE49-F238E27FC236}">
                <a16:creationId xmlns:a16="http://schemas.microsoft.com/office/drawing/2014/main" id="{7CC29789-1A03-496E-B582-58E8B87FB828}"/>
              </a:ext>
            </a:extLst>
          </p:cNvPr>
          <p:cNvSpPr/>
          <p:nvPr userDrawn="1"/>
        </p:nvSpPr>
        <p:spPr>
          <a:xfrm rot="5400000">
            <a:off x="6522310" y="3168893"/>
            <a:ext cx="6582195" cy="22122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6" name="Rectangle 35">
            <a:extLst>
              <a:ext uri="{FF2B5EF4-FFF2-40B4-BE49-F238E27FC236}">
                <a16:creationId xmlns:a16="http://schemas.microsoft.com/office/drawing/2014/main" id="{13FC3646-2EE4-4FAF-90D2-A3928242C367}"/>
              </a:ext>
            </a:extLst>
          </p:cNvPr>
          <p:cNvSpPr/>
          <p:nvPr userDrawn="1"/>
        </p:nvSpPr>
        <p:spPr>
          <a:xfrm rot="5400000">
            <a:off x="6522017" y="3172107"/>
            <a:ext cx="6582195" cy="220633"/>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oboto" panose="02000000000000000000" pitchFamily="2" charset="0"/>
              <a:ea typeface="Roboto" panose="02000000000000000000" pitchFamily="2" charset="0"/>
            </a:endParaRPr>
          </a:p>
        </p:txBody>
      </p:sp>
      <p:sp>
        <p:nvSpPr>
          <p:cNvPr id="37" name="Rectangle 36">
            <a:extLst>
              <a:ext uri="{FF2B5EF4-FFF2-40B4-BE49-F238E27FC236}">
                <a16:creationId xmlns:a16="http://schemas.microsoft.com/office/drawing/2014/main" id="{8863FDE2-0AD5-46B2-BD0E-E131EEA68CB9}"/>
              </a:ext>
            </a:extLst>
          </p:cNvPr>
          <p:cNvSpPr/>
          <p:nvPr userDrawn="1"/>
        </p:nvSpPr>
        <p:spPr>
          <a:xfrm rot="5400000">
            <a:off x="8649498" y="5296671"/>
            <a:ext cx="2194560" cy="3533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pc="50" baseline="0">
              <a:latin typeface="Roboto" panose="02000000000000000000" pitchFamily="2" charset="0"/>
              <a:ea typeface="Roboto" panose="02000000000000000000" pitchFamily="2" charset="0"/>
            </a:endParaRPr>
          </a:p>
        </p:txBody>
      </p:sp>
      <p:sp>
        <p:nvSpPr>
          <p:cNvPr id="16" name="Text Placeholder 2">
            <a:extLst>
              <a:ext uri="{FF2B5EF4-FFF2-40B4-BE49-F238E27FC236}">
                <a16:creationId xmlns:a16="http://schemas.microsoft.com/office/drawing/2014/main" id="{F5FB7B79-1ACF-481C-A9B9-8A0EE7C52C4E}"/>
              </a:ext>
            </a:extLst>
          </p:cNvPr>
          <p:cNvSpPr>
            <a:spLocks noGrp="1"/>
          </p:cNvSpPr>
          <p:nvPr>
            <p:ph type="body" sz="quarter" idx="10" hasCustomPrompt="1"/>
          </p:nvPr>
        </p:nvSpPr>
        <p:spPr>
          <a:xfrm>
            <a:off x="203201" y="234234"/>
            <a:ext cx="7701237" cy="458089"/>
          </a:xfrm>
          <a:prstGeom prst="rect">
            <a:avLst/>
          </a:prstGeom>
        </p:spPr>
        <p:txBody>
          <a:bodyPr anchor="ctr"/>
          <a:lstStyle>
            <a:lvl1pPr marL="0" indent="0">
              <a:lnSpc>
                <a:spcPct val="100000"/>
              </a:lnSpc>
              <a:spcBef>
                <a:spcPts val="0"/>
              </a:spcBef>
              <a:buNone/>
              <a:defRPr sz="3000" b="0" baseline="0">
                <a:ln w="12700">
                  <a:solidFill>
                    <a:schemeClr val="bg2"/>
                  </a:solidFill>
                </a:ln>
                <a:solidFill>
                  <a:schemeClr val="bg2"/>
                </a:solidFill>
                <a:latin typeface="United Curriculum" pitchFamily="2" charset="0"/>
              </a:defRPr>
            </a:lvl1pPr>
            <a:lvl5pPr>
              <a:defRPr/>
            </a:lvl5pPr>
          </a:lstStyle>
          <a:p>
            <a:pPr lvl="0"/>
            <a:r>
              <a:rPr lang="en-US"/>
              <a:t>Enter Title Here</a:t>
            </a:r>
            <a:endParaRPr lang="en-GB"/>
          </a:p>
        </p:txBody>
      </p:sp>
      <p:sp>
        <p:nvSpPr>
          <p:cNvPr id="29" name="Subtitle 8">
            <a:extLst>
              <a:ext uri="{FF2B5EF4-FFF2-40B4-BE49-F238E27FC236}">
                <a16:creationId xmlns:a16="http://schemas.microsoft.com/office/drawing/2014/main" id="{41372C21-26B3-44BF-B17D-BDB4CB837A9E}"/>
              </a:ext>
            </a:extLst>
          </p:cNvPr>
          <p:cNvSpPr txBox="1">
            <a:spLocks/>
          </p:cNvSpPr>
          <p:nvPr userDrawn="1"/>
        </p:nvSpPr>
        <p:spPr>
          <a:xfrm>
            <a:off x="9447918" y="6595204"/>
            <a:ext cx="581483" cy="258317"/>
          </a:xfrm>
          <a:prstGeom prst="rect">
            <a:avLst/>
          </a:prstGeom>
        </p:spPr>
        <p:txBody>
          <a:bodyPr vert="horz" lIns="91440" tIns="45720" rIns="91440" bIns="45720" rtlCol="0">
            <a:noAutofit/>
          </a:bodyPr>
          <a:lstStyle/>
          <a:p>
            <a:pPr algn="ctr">
              <a:lnSpc>
                <a:spcPct val="120000"/>
              </a:lnSpc>
              <a:spcAft>
                <a:spcPts val="1200"/>
              </a:spcAft>
              <a:defRPr/>
            </a:pPr>
            <a:fld id="{4ED6C2F0-FBD1-426F-9B4C-B8329A4C5625}" type="slidenum">
              <a:rPr lang="en-US" sz="900" b="1">
                <a:solidFill>
                  <a:schemeClr val="bg2"/>
                </a:solidFill>
                <a:latin typeface="United Curriculum" pitchFamily="2" charset="0"/>
                <a:ea typeface="Roboto" panose="02000000000000000000" pitchFamily="2" charset="0"/>
                <a:cs typeface="Times New Roman" panose="02020603050405020304" pitchFamily="18" charset="0"/>
              </a:rPr>
              <a:pPr algn="ctr">
                <a:lnSpc>
                  <a:spcPct val="120000"/>
                </a:lnSpc>
                <a:spcAft>
                  <a:spcPts val="1200"/>
                </a:spcAft>
                <a:defRPr/>
              </a:pPr>
              <a:t>‹#›</a:t>
            </a:fld>
            <a:r>
              <a:rPr lang="en-US" sz="900" b="1">
                <a:solidFill>
                  <a:schemeClr val="bg2"/>
                </a:solidFill>
                <a:latin typeface="United Curriculum" pitchFamily="2" charset="0"/>
                <a:ea typeface="Roboto" panose="02000000000000000000" pitchFamily="2" charset="0"/>
                <a:cs typeface="Times New Roman" panose="02020603050405020304" pitchFamily="18" charset="0"/>
              </a:rPr>
              <a:t> </a:t>
            </a:r>
            <a:endParaRPr lang="en-GB" sz="1050">
              <a:solidFill>
                <a:schemeClr val="bg2"/>
              </a:solidFill>
              <a:latin typeface="United Curriculum" pitchFamily="2" charset="0"/>
              <a:ea typeface="Roboto" panose="02000000000000000000" pitchFamily="2" charset="0"/>
              <a:cs typeface="Times New Roman" panose="02020603050405020304" pitchFamily="18" charset="0"/>
            </a:endParaRPr>
          </a:p>
        </p:txBody>
      </p:sp>
      <p:grpSp>
        <p:nvGrpSpPr>
          <p:cNvPr id="24" name="Group 23">
            <a:extLst>
              <a:ext uri="{FF2B5EF4-FFF2-40B4-BE49-F238E27FC236}">
                <a16:creationId xmlns:a16="http://schemas.microsoft.com/office/drawing/2014/main" id="{BCF08F39-9EDD-4326-B639-0565B67E5F5D}"/>
              </a:ext>
            </a:extLst>
          </p:cNvPr>
          <p:cNvGrpSpPr/>
          <p:nvPr userDrawn="1"/>
        </p:nvGrpSpPr>
        <p:grpSpPr>
          <a:xfrm>
            <a:off x="8354347" y="-9236"/>
            <a:ext cx="1065321" cy="748952"/>
            <a:chOff x="8354346" y="-8675"/>
            <a:chExt cx="1065321" cy="748952"/>
          </a:xfrm>
        </p:grpSpPr>
        <p:sp>
          <p:nvSpPr>
            <p:cNvPr id="26" name="Freeform: Shape 25">
              <a:extLst>
                <a:ext uri="{FF2B5EF4-FFF2-40B4-BE49-F238E27FC236}">
                  <a16:creationId xmlns:a16="http://schemas.microsoft.com/office/drawing/2014/main" id="{009651FC-1F27-4ECF-AC35-FE9819162BD1}"/>
                </a:ext>
              </a:extLst>
            </p:cNvPr>
            <p:cNvSpPr/>
            <p:nvPr userDrawn="1"/>
          </p:nvSpPr>
          <p:spPr>
            <a:xfrm rot="16200000">
              <a:off x="8512531" y="-166860"/>
              <a:ext cx="748952" cy="1065321"/>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83248 w 8669438"/>
                <a:gd name="connsiteY0" fmla="*/ 3 h 6423935"/>
                <a:gd name="connsiteX1" fmla="*/ 0 w 8669438"/>
                <a:gd name="connsiteY1" fmla="*/ 6423935 h 6423935"/>
                <a:gd name="connsiteX2" fmla="*/ 8669438 w 8669438"/>
                <a:gd name="connsiteY2" fmla="*/ 6308188 h 6423935"/>
                <a:gd name="connsiteX3" fmla="*/ 8599990 w 8669438"/>
                <a:gd name="connsiteY3" fmla="*/ 138882 h 6423935"/>
                <a:gd name="connsiteX4" fmla="*/ 183248 w 8669438"/>
                <a:gd name="connsiteY4" fmla="*/ 3 h 6423935"/>
                <a:gd name="connsiteX0" fmla="*/ 25077 w 8511267"/>
                <a:gd name="connsiteY0" fmla="*/ 3 h 6441408"/>
                <a:gd name="connsiteX1" fmla="*/ -3 w 8511267"/>
                <a:gd name="connsiteY1" fmla="*/ 6441405 h 6441408"/>
                <a:gd name="connsiteX2" fmla="*/ 8511267 w 8511267"/>
                <a:gd name="connsiteY2" fmla="*/ 6308188 h 6441408"/>
                <a:gd name="connsiteX3" fmla="*/ 8441819 w 8511267"/>
                <a:gd name="connsiteY3" fmla="*/ 138882 h 6441408"/>
                <a:gd name="connsiteX4" fmla="*/ 25077 w 8511267"/>
                <a:gd name="connsiteY4" fmla="*/ 3 h 6441408"/>
                <a:gd name="connsiteX0" fmla="*/ 3 w 8486193"/>
                <a:gd name="connsiteY0" fmla="*/ 3 h 6423976"/>
                <a:gd name="connsiteX1" fmla="*/ 22387 w 8486193"/>
                <a:gd name="connsiteY1" fmla="*/ 6423973 h 6423976"/>
                <a:gd name="connsiteX2" fmla="*/ 8486193 w 8486193"/>
                <a:gd name="connsiteY2" fmla="*/ 6308188 h 6423976"/>
                <a:gd name="connsiteX3" fmla="*/ 8416745 w 8486193"/>
                <a:gd name="connsiteY3" fmla="*/ 138882 h 6423976"/>
                <a:gd name="connsiteX4" fmla="*/ 3 w 8486193"/>
                <a:gd name="connsiteY4" fmla="*/ 3 h 6423976"/>
                <a:gd name="connsiteX0" fmla="*/ 10681 w 8496871"/>
                <a:gd name="connsiteY0" fmla="*/ 3 h 6423990"/>
                <a:gd name="connsiteX1" fmla="*/ 1447 w 8496871"/>
                <a:gd name="connsiteY1" fmla="*/ 6423993 h 6423990"/>
                <a:gd name="connsiteX2" fmla="*/ 8496871 w 8496871"/>
                <a:gd name="connsiteY2" fmla="*/ 6308188 h 6423990"/>
                <a:gd name="connsiteX3" fmla="*/ 8427423 w 8496871"/>
                <a:gd name="connsiteY3" fmla="*/ 138882 h 6423990"/>
                <a:gd name="connsiteX4" fmla="*/ 10681 w 8496871"/>
                <a:gd name="connsiteY4" fmla="*/ 3 h 6423990"/>
                <a:gd name="connsiteX0" fmla="*/ 10681 w 8508366"/>
                <a:gd name="connsiteY0" fmla="*/ 3 h 6423990"/>
                <a:gd name="connsiteX1" fmla="*/ 1447 w 8508366"/>
                <a:gd name="connsiteY1" fmla="*/ 6423993 h 6423990"/>
                <a:gd name="connsiteX2" fmla="*/ 8496871 w 8508366"/>
                <a:gd name="connsiteY2" fmla="*/ 6308188 h 6423990"/>
                <a:gd name="connsiteX3" fmla="*/ 8508363 w 8508366"/>
                <a:gd name="connsiteY3" fmla="*/ 208707 h 6423990"/>
                <a:gd name="connsiteX4" fmla="*/ 10681 w 8508366"/>
                <a:gd name="connsiteY4" fmla="*/ 3 h 64239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8366" h="6423990">
                  <a:moveTo>
                    <a:pt x="10681" y="3"/>
                  </a:moveTo>
                  <a:cubicBezTo>
                    <a:pt x="18142" y="2141326"/>
                    <a:pt x="-6014" y="4282670"/>
                    <a:pt x="1447" y="6423993"/>
                  </a:cubicBezTo>
                  <a:lnTo>
                    <a:pt x="8496871" y="6308188"/>
                  </a:lnTo>
                  <a:cubicBezTo>
                    <a:pt x="8500702" y="4275028"/>
                    <a:pt x="8504532" y="2241867"/>
                    <a:pt x="8508363" y="208707"/>
                  </a:cubicBezTo>
                  <a:lnTo>
                    <a:pt x="10681" y="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7" name="Oval 26">
              <a:extLst>
                <a:ext uri="{FF2B5EF4-FFF2-40B4-BE49-F238E27FC236}">
                  <a16:creationId xmlns:a16="http://schemas.microsoft.com/office/drawing/2014/main" id="{6BD27FD2-796E-484F-BCDF-5043CBB01A2E}"/>
                </a:ext>
              </a:extLst>
            </p:cNvPr>
            <p:cNvSpPr/>
            <p:nvPr userDrawn="1"/>
          </p:nvSpPr>
          <p:spPr>
            <a:xfrm>
              <a:off x="8620635" y="103977"/>
              <a:ext cx="553673" cy="55367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sp>
          <p:nvSpPr>
            <p:cNvPr id="28" name="Oval 27">
              <a:extLst>
                <a:ext uri="{FF2B5EF4-FFF2-40B4-BE49-F238E27FC236}">
                  <a16:creationId xmlns:a16="http://schemas.microsoft.com/office/drawing/2014/main" id="{6855019A-FAD2-44CF-9835-40097E4387A1}"/>
                </a:ext>
              </a:extLst>
            </p:cNvPr>
            <p:cNvSpPr/>
            <p:nvPr userDrawn="1"/>
          </p:nvSpPr>
          <p:spPr>
            <a:xfrm>
              <a:off x="8620635" y="103819"/>
              <a:ext cx="554041" cy="55404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EF"/>
                </a:solidFill>
                <a:effectLst/>
                <a:uLnTx/>
                <a:uFillTx/>
                <a:latin typeface="Calibri" panose="020F0502020204030204"/>
                <a:ea typeface="+mn-ea"/>
                <a:cs typeface="+mn-cs"/>
              </a:endParaRPr>
            </a:p>
          </p:txBody>
        </p:sp>
      </p:grpSp>
      <p:sp>
        <p:nvSpPr>
          <p:cNvPr id="19" name="Text Placeholder 2">
            <a:extLst>
              <a:ext uri="{FF2B5EF4-FFF2-40B4-BE49-F238E27FC236}">
                <a16:creationId xmlns:a16="http://schemas.microsoft.com/office/drawing/2014/main" id="{4B4753BF-C045-49F5-9660-114F9C1A6E27}"/>
              </a:ext>
            </a:extLst>
          </p:cNvPr>
          <p:cNvSpPr>
            <a:spLocks noGrp="1"/>
          </p:cNvSpPr>
          <p:nvPr>
            <p:ph type="body" sz="quarter" idx="11" hasCustomPrompt="1"/>
          </p:nvPr>
        </p:nvSpPr>
        <p:spPr>
          <a:xfrm rot="16200000">
            <a:off x="8650096" y="5316926"/>
            <a:ext cx="2177126" cy="309904"/>
          </a:xfrm>
          <a:prstGeom prst="rect">
            <a:avLst/>
          </a:prstGeom>
        </p:spPr>
        <p:txBody>
          <a:bodyPr anchor="ctr"/>
          <a:lstStyle>
            <a:lvl1pPr marL="0" indent="0" algn="ctr">
              <a:lnSpc>
                <a:spcPct val="100000"/>
              </a:lnSpc>
              <a:spcBef>
                <a:spcPts val="0"/>
              </a:spcBef>
              <a:buNone/>
              <a:defRPr sz="1600" b="1" baseline="0">
                <a:ln w="12700">
                  <a:noFill/>
                </a:ln>
                <a:solidFill>
                  <a:schemeClr val="tx1"/>
                </a:solidFill>
                <a:latin typeface="United Curriculum" pitchFamily="2" charset="0"/>
              </a:defRPr>
            </a:lvl1pPr>
            <a:lvl5pPr>
              <a:defRPr/>
            </a:lvl5pPr>
          </a:lstStyle>
          <a:p>
            <a:pPr lvl="0"/>
            <a:r>
              <a:rPr lang="en-US"/>
              <a:t>Year [X]: Summer</a:t>
            </a:r>
            <a:endParaRPr lang="en-GB"/>
          </a:p>
        </p:txBody>
      </p:sp>
      <p:pic>
        <p:nvPicPr>
          <p:cNvPr id="17" name="Picture 16" descr="Icon&#10;&#10;Description automatically generated">
            <a:extLst>
              <a:ext uri="{FF2B5EF4-FFF2-40B4-BE49-F238E27FC236}">
                <a16:creationId xmlns:a16="http://schemas.microsoft.com/office/drawing/2014/main" id="{64558B7B-597E-4417-A527-62A3C23B31B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8653" y="173890"/>
            <a:ext cx="258562" cy="432138"/>
          </a:xfrm>
          <a:prstGeom prst="rect">
            <a:avLst/>
          </a:prstGeom>
        </p:spPr>
      </p:pic>
    </p:spTree>
    <p:extLst>
      <p:ext uri="{BB962C8B-B14F-4D97-AF65-F5344CB8AC3E}">
        <p14:creationId xmlns:p14="http://schemas.microsoft.com/office/powerpoint/2010/main" val="23665209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2.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87A861E6-1372-43CB-BD5A-76FD71DD5CC2}"/>
              </a:ext>
            </a:extLst>
          </p:cNvPr>
          <p:cNvSpPr/>
          <p:nvPr userDrawn="1"/>
        </p:nvSpPr>
        <p:spPr>
          <a:xfrm>
            <a:off x="0" y="0"/>
            <a:ext cx="9921315" cy="6858000"/>
          </a:xfrm>
          <a:custGeom>
            <a:avLst/>
            <a:gdLst>
              <a:gd name="connsiteX0" fmla="*/ 0 w 9921315"/>
              <a:gd name="connsiteY0" fmla="*/ 0 h 6858000"/>
              <a:gd name="connsiteX1" fmla="*/ 9921315 w 9921315"/>
              <a:gd name="connsiteY1" fmla="*/ 0 h 6858000"/>
              <a:gd name="connsiteX2" fmla="*/ 9921315 w 9921315"/>
              <a:gd name="connsiteY2" fmla="*/ 6858000 h 6858000"/>
              <a:gd name="connsiteX3" fmla="*/ 0 w 9921315"/>
              <a:gd name="connsiteY3" fmla="*/ 6858000 h 6858000"/>
              <a:gd name="connsiteX4" fmla="*/ 0 w 9921315"/>
              <a:gd name="connsiteY4" fmla="*/ 0 h 6858000"/>
              <a:gd name="connsiteX5" fmla="*/ 94716 w 9921315"/>
              <a:gd name="connsiteY5" fmla="*/ 92308 h 6858000"/>
              <a:gd name="connsiteX6" fmla="*/ 94716 w 9921315"/>
              <a:gd name="connsiteY6" fmla="*/ 6771640 h 6858000"/>
              <a:gd name="connsiteX7" fmla="*/ 9811285 w 9921315"/>
              <a:gd name="connsiteY7" fmla="*/ 6771640 h 6858000"/>
              <a:gd name="connsiteX8" fmla="*/ 9811285 w 9921315"/>
              <a:gd name="connsiteY8" fmla="*/ 92308 h 6858000"/>
              <a:gd name="connsiteX9" fmla="*/ 94716 w 9921315"/>
              <a:gd name="connsiteY9" fmla="*/ 923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1315" h="6858000">
                <a:moveTo>
                  <a:pt x="0" y="0"/>
                </a:moveTo>
                <a:lnTo>
                  <a:pt x="9921315" y="0"/>
                </a:lnTo>
                <a:lnTo>
                  <a:pt x="9921315" y="6858000"/>
                </a:lnTo>
                <a:lnTo>
                  <a:pt x="0" y="6858000"/>
                </a:lnTo>
                <a:lnTo>
                  <a:pt x="0" y="0"/>
                </a:lnTo>
                <a:close/>
                <a:moveTo>
                  <a:pt x="94716" y="92308"/>
                </a:moveTo>
                <a:lnTo>
                  <a:pt x="94716" y="6771640"/>
                </a:lnTo>
                <a:lnTo>
                  <a:pt x="9811285" y="6771640"/>
                </a:lnTo>
                <a:lnTo>
                  <a:pt x="9811285" y="92308"/>
                </a:lnTo>
                <a:lnTo>
                  <a:pt x="94716" y="92308"/>
                </a:lnTo>
                <a:close/>
              </a:path>
            </a:pathLst>
          </a:cu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2943083038"/>
      </p:ext>
    </p:extLst>
  </p:cSld>
  <p:clrMap bg1="lt1" tx1="dk1" bg2="lt2" tx2="dk2" accent1="accent1" accent2="accent2" accent3="accent3" accent4="accent4" accent5="accent5" accent6="accent6" hlink="hlink" folHlink="folHlink"/>
  <p:sldLayoutIdLst>
    <p:sldLayoutId id="2147483648" r:id="rId1"/>
    <p:sldLayoutId id="214748367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9E67B62-9F08-42F6-8135-B253C57580AD}"/>
              </a:ext>
            </a:extLst>
          </p:cNvPr>
          <p:cNvSpPr/>
          <p:nvPr userDrawn="1"/>
        </p:nvSpPr>
        <p:spPr>
          <a:xfrm>
            <a:off x="0" y="0"/>
            <a:ext cx="9921315" cy="6858000"/>
          </a:xfrm>
          <a:custGeom>
            <a:avLst/>
            <a:gdLst>
              <a:gd name="connsiteX0" fmla="*/ 0 w 9921315"/>
              <a:gd name="connsiteY0" fmla="*/ 0 h 6858000"/>
              <a:gd name="connsiteX1" fmla="*/ 9921315 w 9921315"/>
              <a:gd name="connsiteY1" fmla="*/ 0 h 6858000"/>
              <a:gd name="connsiteX2" fmla="*/ 9921315 w 9921315"/>
              <a:gd name="connsiteY2" fmla="*/ 6858000 h 6858000"/>
              <a:gd name="connsiteX3" fmla="*/ 0 w 9921315"/>
              <a:gd name="connsiteY3" fmla="*/ 6858000 h 6858000"/>
              <a:gd name="connsiteX4" fmla="*/ 0 w 9921315"/>
              <a:gd name="connsiteY4" fmla="*/ 0 h 6858000"/>
              <a:gd name="connsiteX5" fmla="*/ 94716 w 9921315"/>
              <a:gd name="connsiteY5" fmla="*/ 92308 h 6858000"/>
              <a:gd name="connsiteX6" fmla="*/ 94716 w 9921315"/>
              <a:gd name="connsiteY6" fmla="*/ 6771640 h 6858000"/>
              <a:gd name="connsiteX7" fmla="*/ 9811285 w 9921315"/>
              <a:gd name="connsiteY7" fmla="*/ 6771640 h 6858000"/>
              <a:gd name="connsiteX8" fmla="*/ 9811285 w 9921315"/>
              <a:gd name="connsiteY8" fmla="*/ 92308 h 6858000"/>
              <a:gd name="connsiteX9" fmla="*/ 94716 w 9921315"/>
              <a:gd name="connsiteY9" fmla="*/ 923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1315" h="6858000">
                <a:moveTo>
                  <a:pt x="0" y="0"/>
                </a:moveTo>
                <a:lnTo>
                  <a:pt x="9921315" y="0"/>
                </a:lnTo>
                <a:lnTo>
                  <a:pt x="9921315" y="6858000"/>
                </a:lnTo>
                <a:lnTo>
                  <a:pt x="0" y="6858000"/>
                </a:lnTo>
                <a:lnTo>
                  <a:pt x="0" y="0"/>
                </a:lnTo>
                <a:close/>
                <a:moveTo>
                  <a:pt x="94716" y="92308"/>
                </a:moveTo>
                <a:lnTo>
                  <a:pt x="94716" y="6771640"/>
                </a:lnTo>
                <a:lnTo>
                  <a:pt x="9811285" y="6771640"/>
                </a:lnTo>
                <a:lnTo>
                  <a:pt x="9811285" y="92308"/>
                </a:lnTo>
                <a:lnTo>
                  <a:pt x="94716" y="92308"/>
                </a:lnTo>
                <a:close/>
              </a:path>
            </a:pathLst>
          </a:custGeom>
          <a:solidFill>
            <a:srgbClr val="C2C2C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8" name="Rectangle 7">
            <a:extLst>
              <a:ext uri="{FF2B5EF4-FFF2-40B4-BE49-F238E27FC236}">
                <a16:creationId xmlns:a16="http://schemas.microsoft.com/office/drawing/2014/main" id="{333D9D60-35E7-4DD1-9362-5CC11EFD1459}"/>
              </a:ext>
            </a:extLst>
          </p:cNvPr>
          <p:cNvSpPr/>
          <p:nvPr userDrawn="1"/>
        </p:nvSpPr>
        <p:spPr>
          <a:xfrm rot="10800000">
            <a:off x="292963" y="6567595"/>
            <a:ext cx="9631878" cy="2975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srgbClr val="323232"/>
              </a:solidFill>
              <a:latin typeface="Roboto" panose="02000000000000000000" pitchFamily="2" charset="0"/>
              <a:ea typeface="Roboto" panose="02000000000000000000" pitchFamily="2" charset="0"/>
            </a:endParaRPr>
          </a:p>
        </p:txBody>
      </p:sp>
      <p:cxnSp>
        <p:nvCxnSpPr>
          <p:cNvPr id="10" name="Straight Connector 9">
            <a:extLst>
              <a:ext uri="{FF2B5EF4-FFF2-40B4-BE49-F238E27FC236}">
                <a16:creationId xmlns:a16="http://schemas.microsoft.com/office/drawing/2014/main" id="{0829CE7C-04F8-43ED-804F-2456F7A4ECBC}"/>
              </a:ext>
            </a:extLst>
          </p:cNvPr>
          <p:cNvCxnSpPr>
            <a:cxnSpLocks/>
          </p:cNvCxnSpPr>
          <p:nvPr userDrawn="1"/>
        </p:nvCxnSpPr>
        <p:spPr>
          <a:xfrm>
            <a:off x="47610" y="6521967"/>
            <a:ext cx="9858390" cy="0"/>
          </a:xfrm>
          <a:prstGeom prst="line">
            <a:avLst/>
          </a:prstGeom>
          <a:ln w="88900">
            <a:solidFill>
              <a:srgbClr val="C2C2C2"/>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743F0249-84CA-4B40-8804-94DB2F65435D}"/>
              </a:ext>
            </a:extLst>
          </p:cNvPr>
          <p:cNvGrpSpPr/>
          <p:nvPr userDrawn="1"/>
        </p:nvGrpSpPr>
        <p:grpSpPr>
          <a:xfrm>
            <a:off x="-636252" y="6261570"/>
            <a:ext cx="1260323" cy="1192859"/>
            <a:chOff x="-2681662" y="4062078"/>
            <a:chExt cx="2019221" cy="1911133"/>
          </a:xfrm>
        </p:grpSpPr>
        <p:sp>
          <p:nvSpPr>
            <p:cNvPr id="16" name="Arc 15">
              <a:extLst>
                <a:ext uri="{FF2B5EF4-FFF2-40B4-BE49-F238E27FC236}">
                  <a16:creationId xmlns:a16="http://schemas.microsoft.com/office/drawing/2014/main" id="{C896CECD-A647-464D-81EC-D38BFAE0CB48}"/>
                </a:ext>
              </a:extLst>
            </p:cNvPr>
            <p:cNvSpPr/>
            <p:nvPr userDrawn="1"/>
          </p:nvSpPr>
          <p:spPr>
            <a:xfrm>
              <a:off x="-2681662" y="4062078"/>
              <a:ext cx="2019221" cy="1911133"/>
            </a:xfrm>
            <a:prstGeom prst="arc">
              <a:avLst/>
            </a:prstGeom>
            <a:solidFill>
              <a:schemeClr val="accent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800"/>
            </a:p>
          </p:txBody>
        </p:sp>
        <p:pic>
          <p:nvPicPr>
            <p:cNvPr id="17" name="Picture 16">
              <a:extLst>
                <a:ext uri="{FF2B5EF4-FFF2-40B4-BE49-F238E27FC236}">
                  <a16:creationId xmlns:a16="http://schemas.microsoft.com/office/drawing/2014/main" id="{6EEA78AC-65D9-4545-82DA-EF2FDADF97D1}"/>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r="66708"/>
            <a:stretch/>
          </p:blipFill>
          <p:spPr>
            <a:xfrm>
              <a:off x="-1586016" y="4352551"/>
              <a:ext cx="731916" cy="588653"/>
            </a:xfrm>
            <a:prstGeom prst="rect">
              <a:avLst/>
            </a:prstGeom>
          </p:spPr>
        </p:pic>
      </p:grpSp>
      <p:sp>
        <p:nvSpPr>
          <p:cNvPr id="12" name="Text Placeholder 2">
            <a:extLst>
              <a:ext uri="{FF2B5EF4-FFF2-40B4-BE49-F238E27FC236}">
                <a16:creationId xmlns:a16="http://schemas.microsoft.com/office/drawing/2014/main" id="{4E222C13-F246-4D77-A53F-8646CCB218C1}"/>
              </a:ext>
            </a:extLst>
          </p:cNvPr>
          <p:cNvSpPr txBox="1">
            <a:spLocks/>
          </p:cNvSpPr>
          <p:nvPr userDrawn="1"/>
        </p:nvSpPr>
        <p:spPr>
          <a:xfrm>
            <a:off x="1870692" y="6594683"/>
            <a:ext cx="5402616" cy="270314"/>
          </a:xfrm>
          <a:prstGeom prst="rect">
            <a:avLst/>
          </a:prstGeom>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3000" b="0" kern="1200">
                <a:ln w="12700">
                  <a:solidFill>
                    <a:srgbClr val="565656"/>
                  </a:solidFill>
                </a:ln>
                <a:solidFill>
                  <a:srgbClr val="565656"/>
                </a:solidFill>
                <a:latin typeface="ABeeZe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831" b="1">
                <a:ln w="12700">
                  <a:noFill/>
                </a:ln>
                <a:solidFill>
                  <a:schemeClr val="bg2"/>
                </a:solidFill>
                <a:latin typeface="United Curriculum" pitchFamily="2" charset="0"/>
              </a:rPr>
              <a:t>United Curriculum  |  </a:t>
            </a:r>
            <a:r>
              <a:rPr lang="en-US" sz="831" b="1">
                <a:ln w="12700">
                  <a:noFill/>
                </a:ln>
                <a:solidFill>
                  <a:schemeClr val="accent1"/>
                </a:solidFill>
                <a:latin typeface="United Curriculum" pitchFamily="2" charset="0"/>
              </a:rPr>
              <a:t>Primary English (writing)</a:t>
            </a:r>
            <a:endParaRPr lang="en-GB" sz="831" b="1">
              <a:ln w="12700">
                <a:noFill/>
              </a:ln>
              <a:solidFill>
                <a:schemeClr val="accent1"/>
              </a:solidFill>
              <a:latin typeface="United Curriculum" pitchFamily="2" charset="0"/>
            </a:endParaRPr>
          </a:p>
        </p:txBody>
      </p:sp>
    </p:spTree>
    <p:extLst>
      <p:ext uri="{BB962C8B-B14F-4D97-AF65-F5344CB8AC3E}">
        <p14:creationId xmlns:p14="http://schemas.microsoft.com/office/powerpoint/2010/main" val="20497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svg"/><Relationship Id="rId1" Type="http://schemas.openxmlformats.org/officeDocument/2006/relationships/slideLayout" Target="../slideLayouts/slideLayout3.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FB396E9-1DCC-4496-81EC-C903CE27EACE}"/>
              </a:ext>
            </a:extLst>
          </p:cNvPr>
          <p:cNvSpPr txBox="1">
            <a:spLocks/>
          </p:cNvSpPr>
          <p:nvPr/>
        </p:nvSpPr>
        <p:spPr>
          <a:xfrm>
            <a:off x="237299" y="425848"/>
            <a:ext cx="8840713" cy="680684"/>
          </a:xfrm>
          <a:prstGeom prst="rect">
            <a:avLst/>
          </a:prstGeom>
        </p:spPr>
        <p:txBody>
          <a:bodyPr vert="horz" lIns="91440" tIns="45720" rIns="91440" bIns="45720" rtlCol="0" anchor="ctr">
            <a:noAutofit/>
          </a:bodyPr>
          <a:lstStyle>
            <a:defPPr>
              <a:defRPr lang="en-US"/>
            </a:defPPr>
            <a:lvl1pPr marL="0" indent="0" algn="l" defTabSz="457200" rtl="0" eaLnBrk="1" latinLnBrk="0" hangingPunct="1">
              <a:lnSpc>
                <a:spcPts val="2400"/>
              </a:lnSpc>
              <a:spcBef>
                <a:spcPts val="0"/>
              </a:spcBef>
              <a:buNone/>
              <a:defRPr sz="1800" b="1" kern="100" spc="100" baseline="0">
                <a:solidFill>
                  <a:schemeClr val="bg1"/>
                </a:solidFill>
                <a:latin typeface="ABeeZee" panose="02000000000000000000"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nSpc>
                <a:spcPts val="5000"/>
              </a:lnSpc>
              <a:defRPr/>
            </a:pPr>
            <a:r>
              <a:rPr lang="en-GB" sz="4800" spc="150" noProof="0">
                <a:ln w="12700">
                  <a:solidFill>
                    <a:schemeClr val="accent1"/>
                  </a:solidFill>
                </a:ln>
                <a:solidFill>
                  <a:schemeClr val="accent1"/>
                </a:solidFill>
                <a:latin typeface="United Curriculum" pitchFamily="2" charset="0"/>
                <a:ea typeface="Roboto Slab" pitchFamily="2" charset="0"/>
                <a:cs typeface="Open Sans" panose="020B0606030504020204" pitchFamily="34" charset="0"/>
              </a:rPr>
              <a:t>United Curriculum</a:t>
            </a:r>
          </a:p>
        </p:txBody>
      </p:sp>
      <p:sp>
        <p:nvSpPr>
          <p:cNvPr id="3" name="Text Placeholder 6">
            <a:extLst>
              <a:ext uri="{FF2B5EF4-FFF2-40B4-BE49-F238E27FC236}">
                <a16:creationId xmlns:a16="http://schemas.microsoft.com/office/drawing/2014/main" id="{03ADBFFC-EB38-4BC2-A867-ED771660BB1F}"/>
              </a:ext>
            </a:extLst>
          </p:cNvPr>
          <p:cNvSpPr txBox="1">
            <a:spLocks/>
          </p:cNvSpPr>
          <p:nvPr/>
        </p:nvSpPr>
        <p:spPr>
          <a:xfrm>
            <a:off x="307398" y="1559109"/>
            <a:ext cx="5392362" cy="547047"/>
          </a:xfrm>
          <a:prstGeom prst="rect">
            <a:avLst/>
          </a:prstGeom>
        </p:spPr>
        <p:txBody>
          <a:bodyPr anchor="ctr"/>
          <a:lstStyle>
            <a:lvl1pPr marL="0" indent="0" algn="l" defTabSz="914400" rtl="0" eaLnBrk="1" latinLnBrk="0" hangingPunct="1">
              <a:lnSpc>
                <a:spcPts val="2400"/>
              </a:lnSpc>
              <a:spcBef>
                <a:spcPts val="0"/>
              </a:spcBef>
              <a:buFont typeface="Arial" panose="020B0604020202020204" pitchFamily="34" charset="0"/>
              <a:buNone/>
              <a:defRPr sz="1800" b="1" kern="1200">
                <a:solidFill>
                  <a:srgbClr val="565656"/>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noProof="0">
                <a:solidFill>
                  <a:schemeClr val="tx1"/>
                </a:solidFill>
              </a:rPr>
              <a:t>Primary English (writing)</a:t>
            </a:r>
            <a:endParaRPr lang="en-GB" sz="3200" b="0" noProof="0">
              <a:solidFill>
                <a:schemeClr val="tx1"/>
              </a:solidFill>
            </a:endParaRPr>
          </a:p>
        </p:txBody>
      </p:sp>
      <p:pic>
        <p:nvPicPr>
          <p:cNvPr id="5" name="Picture 4" descr="Icon&#10;&#10;Description automatically generated">
            <a:extLst>
              <a:ext uri="{FF2B5EF4-FFF2-40B4-BE49-F238E27FC236}">
                <a16:creationId xmlns:a16="http://schemas.microsoft.com/office/drawing/2014/main" id="{1035D64A-6FD0-4034-95FB-BEB34EFC07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3224" y="2695586"/>
            <a:ext cx="2110115" cy="3526666"/>
          </a:xfrm>
          <a:prstGeom prst="rect">
            <a:avLst/>
          </a:prstGeom>
        </p:spPr>
      </p:pic>
      <p:pic>
        <p:nvPicPr>
          <p:cNvPr id="6" name="Picture 5" descr="Marlborough Road Academy is a prestigious educational institution recognized for its excellence.&#10;&#10;AI-generated content may be incorrect.">
            <a:extLst>
              <a:ext uri="{FF2B5EF4-FFF2-40B4-BE49-F238E27FC236}">
                <a16:creationId xmlns:a16="http://schemas.microsoft.com/office/drawing/2014/main" id="{D02332C8-B137-D0F8-44D0-3AEE0469C6E7}"/>
              </a:ext>
            </a:extLst>
          </p:cNvPr>
          <p:cNvPicPr>
            <a:picLocks noChangeAspect="1"/>
          </p:cNvPicPr>
          <p:nvPr/>
        </p:nvPicPr>
        <p:blipFill>
          <a:blip r:embed="rId4"/>
          <a:stretch>
            <a:fillRect/>
          </a:stretch>
        </p:blipFill>
        <p:spPr>
          <a:xfrm>
            <a:off x="237299" y="2282853"/>
            <a:ext cx="5114987" cy="1146147"/>
          </a:xfrm>
          <a:prstGeom prst="rect">
            <a:avLst/>
          </a:prstGeom>
        </p:spPr>
      </p:pic>
    </p:spTree>
    <p:extLst>
      <p:ext uri="{BB962C8B-B14F-4D97-AF65-F5344CB8AC3E}">
        <p14:creationId xmlns:p14="http://schemas.microsoft.com/office/powerpoint/2010/main" val="3136639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F424E4E-11C7-4214-BA1B-68863E47BF20}"/>
              </a:ext>
            </a:extLst>
          </p:cNvPr>
          <p:cNvGraphicFramePr>
            <a:graphicFrameLocks noGrp="1"/>
          </p:cNvGraphicFramePr>
          <p:nvPr>
            <p:extLst>
              <p:ext uri="{D42A27DB-BD31-4B8C-83A1-F6EECF244321}">
                <p14:modId xmlns:p14="http://schemas.microsoft.com/office/powerpoint/2010/main" val="4115943742"/>
              </p:ext>
            </p:extLst>
          </p:nvPr>
        </p:nvGraphicFramePr>
        <p:xfrm>
          <a:off x="222248" y="825190"/>
          <a:ext cx="9185915" cy="5474133"/>
        </p:xfrm>
        <a:graphic>
          <a:graphicData uri="http://schemas.openxmlformats.org/drawingml/2006/table">
            <a:tbl>
              <a:tblPr firstRow="1" bandRow="1">
                <a:tableStyleId>{5C22544A-7EE6-4342-B048-85BDC9FD1C3A}</a:tableStyleId>
              </a:tblPr>
              <a:tblGrid>
                <a:gridCol w="229011">
                  <a:extLst>
                    <a:ext uri="{9D8B030D-6E8A-4147-A177-3AD203B41FA5}">
                      <a16:colId xmlns:a16="http://schemas.microsoft.com/office/drawing/2014/main" val="3992725249"/>
                    </a:ext>
                  </a:extLst>
                </a:gridCol>
                <a:gridCol w="814264">
                  <a:extLst>
                    <a:ext uri="{9D8B030D-6E8A-4147-A177-3AD203B41FA5}">
                      <a16:colId xmlns:a16="http://schemas.microsoft.com/office/drawing/2014/main" val="2651868341"/>
                    </a:ext>
                  </a:extLst>
                </a:gridCol>
                <a:gridCol w="814264">
                  <a:extLst>
                    <a:ext uri="{9D8B030D-6E8A-4147-A177-3AD203B41FA5}">
                      <a16:colId xmlns:a16="http://schemas.microsoft.com/office/drawing/2014/main" val="4129289550"/>
                    </a:ext>
                  </a:extLst>
                </a:gridCol>
                <a:gridCol w="814264">
                  <a:extLst>
                    <a:ext uri="{9D8B030D-6E8A-4147-A177-3AD203B41FA5}">
                      <a16:colId xmlns:a16="http://schemas.microsoft.com/office/drawing/2014/main" val="3606215477"/>
                    </a:ext>
                  </a:extLst>
                </a:gridCol>
                <a:gridCol w="814264">
                  <a:extLst>
                    <a:ext uri="{9D8B030D-6E8A-4147-A177-3AD203B41FA5}">
                      <a16:colId xmlns:a16="http://schemas.microsoft.com/office/drawing/2014/main" val="3772626618"/>
                    </a:ext>
                  </a:extLst>
                </a:gridCol>
                <a:gridCol w="814264">
                  <a:extLst>
                    <a:ext uri="{9D8B030D-6E8A-4147-A177-3AD203B41FA5}">
                      <a16:colId xmlns:a16="http://schemas.microsoft.com/office/drawing/2014/main" val="2563548700"/>
                    </a:ext>
                  </a:extLst>
                </a:gridCol>
                <a:gridCol w="814264">
                  <a:extLst>
                    <a:ext uri="{9D8B030D-6E8A-4147-A177-3AD203B41FA5}">
                      <a16:colId xmlns:a16="http://schemas.microsoft.com/office/drawing/2014/main" val="3742635946"/>
                    </a:ext>
                  </a:extLst>
                </a:gridCol>
                <a:gridCol w="814264">
                  <a:extLst>
                    <a:ext uri="{9D8B030D-6E8A-4147-A177-3AD203B41FA5}">
                      <a16:colId xmlns:a16="http://schemas.microsoft.com/office/drawing/2014/main" val="1955941352"/>
                    </a:ext>
                  </a:extLst>
                </a:gridCol>
                <a:gridCol w="814264">
                  <a:extLst>
                    <a:ext uri="{9D8B030D-6E8A-4147-A177-3AD203B41FA5}">
                      <a16:colId xmlns:a16="http://schemas.microsoft.com/office/drawing/2014/main" val="2958490395"/>
                    </a:ext>
                  </a:extLst>
                </a:gridCol>
                <a:gridCol w="814264">
                  <a:extLst>
                    <a:ext uri="{9D8B030D-6E8A-4147-A177-3AD203B41FA5}">
                      <a16:colId xmlns:a16="http://schemas.microsoft.com/office/drawing/2014/main" val="4275979608"/>
                    </a:ext>
                  </a:extLst>
                </a:gridCol>
                <a:gridCol w="814264">
                  <a:extLst>
                    <a:ext uri="{9D8B030D-6E8A-4147-A177-3AD203B41FA5}">
                      <a16:colId xmlns:a16="http://schemas.microsoft.com/office/drawing/2014/main" val="2522365074"/>
                    </a:ext>
                  </a:extLst>
                </a:gridCol>
                <a:gridCol w="814264">
                  <a:extLst>
                    <a:ext uri="{9D8B030D-6E8A-4147-A177-3AD203B41FA5}">
                      <a16:colId xmlns:a16="http://schemas.microsoft.com/office/drawing/2014/main" val="2522228324"/>
                    </a:ext>
                  </a:extLst>
                </a:gridCol>
              </a:tblGrid>
              <a:tr h="230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noProof="0">
                        <a:solidFill>
                          <a:srgbClr val="052264"/>
                        </a:solidFill>
                      </a:endParaRPr>
                    </a:p>
                  </a:txBody>
                  <a:tcPr marL="36000" marR="36000" marT="36000" marB="3600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1</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2</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3</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4</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5</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6</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7</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8</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9</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10</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11</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1516369024"/>
                  </a:ext>
                </a:extLst>
              </a:tr>
              <a:tr h="169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noProof="0">
                          <a:solidFill>
                            <a:schemeClr val="bg1"/>
                          </a:solidFill>
                          <a:latin typeface="United Curriculum" pitchFamily="2" charset="0"/>
                        </a:rPr>
                        <a:t>Autumn</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a:txBody>
                    <a:bodyPr/>
                    <a:lstStyle/>
                    <a:p>
                      <a:pPr marL="0" marR="0" lvl="0" indent="0" algn="ctr">
                        <a:lnSpc>
                          <a:spcPct val="100000"/>
                        </a:lnSpc>
                        <a:spcBef>
                          <a:spcPts val="0"/>
                        </a:spcBef>
                        <a:spcAft>
                          <a:spcPts val="600"/>
                        </a:spcAft>
                        <a:buNone/>
                      </a:pPr>
                      <a:endParaRPr lang="en-GB" sz="900" b="0" i="0" u="none" strike="noStrike" noProof="0">
                        <a:solidFill>
                          <a:srgbClr val="FFFFFF"/>
                        </a:solidFill>
                        <a:effectLst/>
                        <a:latin typeface="Roboto"/>
                        <a:ea typeface="Roboto"/>
                        <a:cs typeface="Roboto"/>
                      </a:endParaRPr>
                    </a:p>
                    <a:p>
                      <a:pPr marL="0" marR="0" lvl="0" indent="0" algn="ctr">
                        <a:lnSpc>
                          <a:spcPct val="100000"/>
                        </a:lnSpc>
                        <a:spcBef>
                          <a:spcPts val="0"/>
                        </a:spcBef>
                        <a:spcAft>
                          <a:spcPts val="600"/>
                        </a:spcAft>
                        <a:buNone/>
                      </a:pPr>
                      <a:r>
                        <a:rPr lang="en-GB" sz="1000" b="1" i="0" u="none" strike="noStrike" noProof="0">
                          <a:solidFill>
                            <a:schemeClr val="bg1"/>
                          </a:solidFill>
                          <a:effectLst/>
                          <a:latin typeface="Roboto"/>
                          <a:ea typeface="Roboto"/>
                          <a:cs typeface="Roboto"/>
                        </a:rPr>
                        <a:t>Flying Start</a:t>
                      </a:r>
                      <a:endParaRPr lang="en-GB"/>
                    </a:p>
                    <a:p>
                      <a:pPr marL="0" marR="0" lvl="0" indent="0" algn="ctr">
                        <a:lnSpc>
                          <a:spcPct val="100000"/>
                        </a:lnSpc>
                        <a:spcBef>
                          <a:spcPts val="0"/>
                        </a:spcBef>
                        <a:spcAft>
                          <a:spcPts val="600"/>
                        </a:spcAft>
                        <a:buNone/>
                      </a:pPr>
                      <a:r>
                        <a:rPr lang="en-GB" sz="1000" b="1" i="0" u="none" strike="noStrike" noProof="0">
                          <a:solidFill>
                            <a:schemeClr val="bg1"/>
                          </a:solidFill>
                          <a:effectLst/>
                          <a:latin typeface="Roboto"/>
                          <a:ea typeface="Roboto"/>
                          <a:cs typeface="Roboto"/>
                        </a:rPr>
                        <a:t>Grammar and punctuation</a:t>
                      </a:r>
                      <a:endParaRPr lang="en-GB" sz="1000" b="0" i="0" u="none" strike="noStrike" noProof="0">
                        <a:solidFill>
                          <a:srgbClr val="FFFFFF"/>
                        </a:solidFill>
                        <a:effectLst/>
                        <a:latin typeface="Roboto"/>
                        <a:ea typeface="Roboto"/>
                        <a:cs typeface="Roboto"/>
                      </a:endParaRPr>
                    </a:p>
                    <a:p>
                      <a:pPr marL="0" marR="0" lvl="0" indent="0" algn="ctr" defTabSz="914400">
                        <a:lnSpc>
                          <a:spcPct val="100000"/>
                        </a:lnSpc>
                        <a:spcBef>
                          <a:spcPts val="0"/>
                        </a:spcBef>
                        <a:spcAft>
                          <a:spcPts val="600"/>
                        </a:spcAft>
                        <a:buNone/>
                        <a:tabLst/>
                        <a:defRPr/>
                      </a:pPr>
                      <a:r>
                        <a:rPr lang="en-GB" sz="900" b="0" i="0" u="none" strike="noStrike" noProof="0">
                          <a:solidFill>
                            <a:srgbClr val="000000"/>
                          </a:solidFill>
                          <a:effectLst/>
                          <a:latin typeface="Roboto"/>
                          <a:ea typeface="Roboto"/>
                          <a:cs typeface="Roboto"/>
                        </a:rPr>
                        <a:t>(1 week)</a:t>
                      </a:r>
                      <a:endParaRPr lang="en-GB" b="0">
                        <a:solidFill>
                          <a:srgbClr val="000000"/>
                        </a:solidFill>
                        <a:effectLst/>
                        <a:latin typeface="Roboto"/>
                        <a:ea typeface="Roboto"/>
                        <a:cs typeface="Roboto"/>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3">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Character &amp; Setting: </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Painting A Picture with Words </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(3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50" b="1" i="0" u="none" strike="noStrike" kern="1200" cap="none" spc="0" normalizeH="0" baseline="0" noProof="0">
                          <a:ln>
                            <a:noFill/>
                          </a:ln>
                          <a:solidFill>
                            <a:schemeClr val="bg1"/>
                          </a:solidFill>
                          <a:effectLst/>
                          <a:uLnTx/>
                          <a:uFillTx/>
                          <a:latin typeface="Roboto"/>
                          <a:ea typeface="Roboto"/>
                          <a:cs typeface="Times New Roman"/>
                        </a:rPr>
                        <a:t>Writing to Inform </a:t>
                      </a:r>
                      <a:br>
                        <a:rPr kumimoji="0" lang="en-GB" sz="950" b="1" i="0" u="none" strike="noStrike" kern="1200" cap="none" spc="0" normalizeH="0" baseline="0" noProof="0">
                          <a:ln>
                            <a:noFill/>
                          </a:ln>
                          <a:solidFill>
                            <a:srgbClr val="000000"/>
                          </a:solidFill>
                          <a:effectLst/>
                          <a:uLnTx/>
                          <a:uFillTx/>
                          <a:latin typeface="Roboto"/>
                          <a:ea typeface="Roboto"/>
                          <a:cs typeface="Times New Roman"/>
                        </a:rPr>
                      </a:br>
                      <a:r>
                        <a:rPr kumimoji="0" lang="en-GB" sz="950" b="1" i="0" u="none" strike="noStrike" kern="1200" cap="none" spc="0" normalizeH="0" baseline="0" noProof="0">
                          <a:ln>
                            <a:noFill/>
                          </a:ln>
                          <a:solidFill>
                            <a:schemeClr val="bg1"/>
                          </a:solidFill>
                          <a:effectLst/>
                          <a:uLnTx/>
                          <a:uFillTx/>
                          <a:latin typeface="Roboto"/>
                          <a:ea typeface="Roboto"/>
                          <a:cs typeface="Times New Roman"/>
                        </a:rPr>
                        <a:t>&amp; Discuss: </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Times New Roman" panose="02020603050405020304" pitchFamily="18" charset="0"/>
                        </a:rPr>
                        <a:t>Comparative Writing </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rPr>
                        <a:t>What’s The Difference – Emma Strack</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kumimoji="0" lang="en-GB" sz="900" b="0" i="0" u="none" strike="noStrike" kern="1200" cap="none" spc="0" normalizeH="0" baseline="0" noProof="0">
                        <a:ln>
                          <a:noFill/>
                        </a:ln>
                        <a:solidFill>
                          <a:srgbClr val="052264"/>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3">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Creating a New Chapter:</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The Invention of Hugo Cabret – Brian Selznick</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b="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(3 weeks)</a:t>
                      </a:r>
                      <a:endParaRPr lang="en-GB" sz="90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a:lnSpc>
                          <a:spcPct val="100000"/>
                        </a:lnSpc>
                        <a:spcAft>
                          <a:spcPts val="600"/>
                        </a:spcAft>
                      </a:pPr>
                      <a:endPar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Explanations: </a:t>
                      </a:r>
                    </a:p>
                    <a:p>
                      <a:pPr algn="ctr">
                        <a:lnSpc>
                          <a:spcPct val="100000"/>
                        </a:lnSpc>
                        <a:spcAft>
                          <a:spcPts val="600"/>
                        </a:spcAft>
                      </a:pPr>
                      <a:r>
                        <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The Way Things Work – David Macaulay</a:t>
                      </a:r>
                    </a:p>
                    <a:p>
                      <a:pPr algn="ctr">
                        <a:lnSpc>
                          <a:spcPct val="100000"/>
                        </a:lnSpc>
                        <a:spcAft>
                          <a:spcPts val="600"/>
                        </a:spcAft>
                      </a:pPr>
                      <a:r>
                        <a:rPr lang="en-GB" sz="900" b="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(2 weeks) </a:t>
                      </a:r>
                    </a:p>
                    <a:p>
                      <a:pPr algn="ctr">
                        <a:lnSpc>
                          <a:spcPct val="100000"/>
                        </a:lnSpc>
                        <a:spcAft>
                          <a:spcPts val="600"/>
                        </a:spcAft>
                      </a:pPr>
                      <a:endParaRPr lang="en-GB" sz="950" b="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52264"/>
                      </a:solidFill>
                      <a:prstDash val="solid"/>
                      <a:round/>
                      <a:headEnd type="none" w="med" len="med"/>
                      <a:tailEnd type="none" w="med" len="med"/>
                    </a:lnL>
                    <a:lnR w="12700" cap="flat" cmpd="sng" algn="ctr">
                      <a:solidFill>
                        <a:srgbClr val="052264"/>
                      </a:solidFill>
                      <a:prstDash val="solid"/>
                      <a:round/>
                      <a:headEnd type="none" w="med" len="med"/>
                      <a:tailEnd type="none" w="med" len="med"/>
                    </a:lnR>
                    <a:lnT w="12700" cap="flat" cmpd="sng" algn="ctr">
                      <a:solidFill>
                        <a:srgbClr val="052264"/>
                      </a:solidFill>
                      <a:prstDash val="solid"/>
                      <a:round/>
                      <a:headEnd type="none" w="med" len="med"/>
                      <a:tailEnd type="none" w="med" len="med"/>
                    </a:lnT>
                    <a:lnB w="12700" cap="flat" cmpd="sng" algn="ctr">
                      <a:solidFill>
                        <a:srgbClr val="052264"/>
                      </a:solidFill>
                      <a:prstDash val="solid"/>
                      <a:round/>
                      <a:headEnd type="none" w="med" len="med"/>
                      <a:tailEnd type="none" w="med" len="med"/>
                    </a:lnB>
                    <a:noFill/>
                  </a:tcPr>
                </a:tc>
                <a:extLst>
                  <a:ext uri="{0D108BD9-81ED-4DB2-BD59-A6C34878D82A}">
                    <a16:rowId xmlns:a16="http://schemas.microsoft.com/office/drawing/2014/main" val="3916502617"/>
                  </a:ext>
                </a:extLst>
              </a:tr>
              <a:tr h="1692000">
                <a:tc>
                  <a:txBody>
                    <a:bodyPr/>
                    <a:lstStyle/>
                    <a:p>
                      <a:pPr algn="ctr"/>
                      <a:r>
                        <a:rPr lang="en-GB" sz="1000" b="1" noProof="0">
                          <a:solidFill>
                            <a:schemeClr val="bg1"/>
                          </a:solidFill>
                          <a:latin typeface="United Curriculum" pitchFamily="2" charset="0"/>
                        </a:rPr>
                        <a:t>Spring</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gridSpan="3">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Creating Recounts:</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Shackleton’s Journey – William Grill</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(3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3">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Creating Pace and Tension in Narrative: </a:t>
                      </a:r>
                    </a:p>
                    <a:p>
                      <a:pPr algn="ctr">
                        <a:lnSpc>
                          <a:spcPct val="100000"/>
                        </a:lnSpc>
                        <a:spcAft>
                          <a:spcPts val="600"/>
                        </a:spcAft>
                      </a:pPr>
                      <a:r>
                        <a:rPr lang="en-GB" sz="900" i="0" noProof="0" err="1">
                          <a:solidFill>
                            <a:schemeClr val="accent1"/>
                          </a:solidFill>
                          <a:effectLst/>
                          <a:latin typeface="Roboto"/>
                          <a:ea typeface="Roboto"/>
                          <a:cs typeface="Times New Roman"/>
                        </a:rPr>
                        <a:t>Varjak</a:t>
                      </a:r>
                      <a:r>
                        <a:rPr lang="en-GB" sz="900" i="0" noProof="0">
                          <a:solidFill>
                            <a:schemeClr val="accent1"/>
                          </a:solidFill>
                          <a:effectLst/>
                          <a:latin typeface="Roboto"/>
                          <a:ea typeface="Roboto"/>
                          <a:cs typeface="Times New Roman"/>
                        </a:rPr>
                        <a:t> Paw – S F Said</a:t>
                      </a:r>
                    </a:p>
                    <a:p>
                      <a:pPr algn="ctr">
                        <a:lnSpc>
                          <a:spcPct val="100000"/>
                        </a:lnSpc>
                        <a:spcAft>
                          <a:spcPts val="600"/>
                        </a:spcAft>
                      </a:pPr>
                      <a:r>
                        <a:rPr lang="en-GB" sz="90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(3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3">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Writing to Entertain: </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Cloud Busting – Malorie Blackman</a:t>
                      </a:r>
                    </a:p>
                    <a:p>
                      <a:pPr algn="ctr">
                        <a:lnSpc>
                          <a:spcPct val="100000"/>
                        </a:lnSpc>
                        <a:spcAft>
                          <a:spcPts val="600"/>
                        </a:spcAft>
                      </a:pPr>
                      <a:r>
                        <a:rPr lang="en-GB" sz="900" b="1" i="0" noProof="0">
                          <a:solidFill>
                            <a:schemeClr val="tx1"/>
                          </a:solidFill>
                          <a:effectLst/>
                          <a:highlight>
                            <a:srgbClr val="3E9C64"/>
                          </a:highlight>
                          <a:latin typeface="Roboto" panose="02000000000000000000" pitchFamily="2" charset="0"/>
                          <a:ea typeface="Roboto" panose="02000000000000000000" pitchFamily="2" charset="0"/>
                          <a:cs typeface="Times New Roman" panose="02020603050405020304" pitchFamily="18" charset="0"/>
                        </a:rPr>
                        <a:t>Poetry Link</a:t>
                      </a:r>
                    </a:p>
                    <a:p>
                      <a:pPr algn="ctr">
                        <a:lnSpc>
                          <a:spcPct val="100000"/>
                        </a:lnSpc>
                        <a:spcAft>
                          <a:spcPts val="600"/>
                        </a:spcAft>
                      </a:pPr>
                      <a:r>
                        <a:rPr lang="en-GB" sz="90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(3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Writing Biographies:</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Survivors – David Long</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b="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52264"/>
                      </a:solidFill>
                      <a:prstDash val="solid"/>
                      <a:round/>
                      <a:headEnd type="none" w="med" len="med"/>
                      <a:tailEnd type="none" w="med" len="med"/>
                    </a:lnL>
                    <a:lnR w="12700" cap="flat" cmpd="sng" algn="ctr">
                      <a:solidFill>
                        <a:srgbClr val="052264"/>
                      </a:solidFill>
                      <a:prstDash val="solid"/>
                      <a:round/>
                      <a:headEnd type="none" w="med" len="med"/>
                      <a:tailEnd type="none" w="med" len="med"/>
                    </a:lnR>
                    <a:lnT w="12700" cap="flat" cmpd="sng" algn="ctr">
                      <a:solidFill>
                        <a:srgbClr val="052264"/>
                      </a:solidFill>
                      <a:prstDash val="solid"/>
                      <a:round/>
                      <a:headEnd type="none" w="med" len="med"/>
                      <a:tailEnd type="none" w="med" len="med"/>
                    </a:lnT>
                    <a:lnB w="12700" cap="flat" cmpd="sng" algn="ctr">
                      <a:solidFill>
                        <a:srgbClr val="052264"/>
                      </a:solidFill>
                      <a:prstDash val="solid"/>
                      <a:round/>
                      <a:headEnd type="none" w="med" len="med"/>
                      <a:tailEnd type="none" w="med" len="med"/>
                    </a:lnB>
                    <a:noFill/>
                  </a:tcPr>
                </a:tc>
                <a:extLst>
                  <a:ext uri="{0D108BD9-81ED-4DB2-BD59-A6C34878D82A}">
                    <a16:rowId xmlns:a16="http://schemas.microsoft.com/office/drawing/2014/main" val="2879660222"/>
                  </a:ext>
                </a:extLst>
              </a:tr>
              <a:tr h="1692000">
                <a:tc>
                  <a:txBody>
                    <a:bodyPr/>
                    <a:lstStyle/>
                    <a:p>
                      <a:pPr algn="ctr"/>
                      <a:r>
                        <a:rPr lang="en-GB" sz="1000" b="1" noProof="0">
                          <a:solidFill>
                            <a:schemeClr val="bg1"/>
                          </a:solidFill>
                          <a:latin typeface="United Curriculum" pitchFamily="2" charset="0"/>
                        </a:rPr>
                        <a:t>Summer</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gridSpan="2">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Writing Narrative:</a:t>
                      </a:r>
                      <a:endParaRPr lang="en-GB" sz="950" b="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r>
                        <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The Water Tower – Gary Crew</a:t>
                      </a:r>
                    </a:p>
                    <a:p>
                      <a:pPr algn="ctr">
                        <a:lnSpc>
                          <a:spcPct val="100000"/>
                        </a:lnSpc>
                        <a:spcAft>
                          <a:spcPts val="600"/>
                        </a:spcAft>
                      </a:pPr>
                      <a:r>
                        <a:rPr lang="en-GB" sz="90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52264"/>
                      </a:solidFill>
                      <a:prstDash val="solid"/>
                      <a:round/>
                      <a:headEnd type="none" w="med" len="med"/>
                      <a:tailEnd type="none" w="med" len="med"/>
                    </a:lnL>
                    <a:lnR w="12700" cap="flat" cmpd="sng" algn="ctr">
                      <a:solidFill>
                        <a:srgbClr val="052264"/>
                      </a:solidFill>
                      <a:prstDash val="solid"/>
                      <a:round/>
                      <a:headEnd type="none" w="med" len="med"/>
                      <a:tailEnd type="none" w="med" len="med"/>
                    </a:lnR>
                    <a:lnT w="12700" cap="flat" cmpd="sng" algn="ctr">
                      <a:solidFill>
                        <a:srgbClr val="052264"/>
                      </a:solidFill>
                      <a:prstDash val="solid"/>
                      <a:round/>
                      <a:headEnd type="none" w="med" len="med"/>
                      <a:tailEnd type="none" w="med" len="med"/>
                    </a:lnT>
                    <a:lnB w="12700" cap="flat" cmpd="sng" algn="ctr">
                      <a:solidFill>
                        <a:srgbClr val="052264"/>
                      </a:solidFill>
                      <a:prstDash val="solid"/>
                      <a:round/>
                      <a:headEnd type="none" w="med" len="med"/>
                      <a:tailEnd type="none" w="med" len="med"/>
                    </a:lnB>
                    <a:noFill/>
                  </a:tcPr>
                </a:tc>
                <a:tc gridSpan="2">
                  <a:txBody>
                    <a:bodyPr/>
                    <a:lstStyle/>
                    <a:p>
                      <a:pPr algn="ctr">
                        <a:lnSpc>
                          <a:spcPct val="100000"/>
                        </a:lnSpc>
                        <a:spcAft>
                          <a:spcPts val="600"/>
                        </a:spcAft>
                      </a:pPr>
                      <a:endParaRPr lang="en-GB" sz="9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Writing to Inform:</a:t>
                      </a:r>
                    </a:p>
                    <a:p>
                      <a:pPr algn="ctr">
                        <a:lnSpc>
                          <a:spcPct val="100000"/>
                        </a:lnSpc>
                        <a:spcAft>
                          <a:spcPts val="600"/>
                        </a:spcAft>
                      </a:pPr>
                      <a:r>
                        <a:rPr lang="en-GB" sz="900" i="0" noProof="0">
                          <a:solidFill>
                            <a:srgbClr val="3E9C64"/>
                          </a:solidFill>
                          <a:effectLst/>
                          <a:latin typeface="Roboto" panose="02000000000000000000" pitchFamily="2" charset="0"/>
                          <a:ea typeface="Roboto" panose="02000000000000000000" pitchFamily="2" charset="0"/>
                          <a:cs typeface="Times New Roman" panose="02020603050405020304" pitchFamily="18" charset="0"/>
                        </a:rPr>
                        <a:t>Real-Life Mysteries – Susan Martineau</a:t>
                      </a:r>
                    </a:p>
                    <a:p>
                      <a:pPr algn="ctr">
                        <a:lnSpc>
                          <a:spcPct val="100000"/>
                        </a:lnSpc>
                        <a:spcAft>
                          <a:spcPts val="600"/>
                        </a:spcAft>
                      </a:pPr>
                      <a:r>
                        <a:rPr lang="en-GB" sz="90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 (2 weeks)</a:t>
                      </a:r>
                    </a:p>
                    <a:p>
                      <a:pPr algn="ctr">
                        <a:lnSpc>
                          <a:spcPct val="100000"/>
                        </a:lnSpc>
                        <a:spcAft>
                          <a:spcPts val="600"/>
                        </a:spcAft>
                      </a:pPr>
                      <a:endParaRPr lang="en-GB" sz="9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Discussion:</a:t>
                      </a:r>
                    </a:p>
                    <a:p>
                      <a:pPr algn="ctr">
                        <a:lnSpc>
                          <a:spcPct val="100000"/>
                        </a:lnSpc>
                        <a:spcAft>
                          <a:spcPts val="600"/>
                        </a:spcAft>
                      </a:pPr>
                      <a:r>
                        <a:rPr lang="en-GB" sz="900" b="0" i="0" noProof="0">
                          <a:solidFill>
                            <a:srgbClr val="3E9C64"/>
                          </a:solidFill>
                          <a:effectLst/>
                          <a:latin typeface="Roboto" panose="02000000000000000000" pitchFamily="2" charset="0"/>
                          <a:ea typeface="Roboto" panose="02000000000000000000" pitchFamily="2" charset="0"/>
                          <a:cs typeface="Times New Roman" panose="02020603050405020304" pitchFamily="18" charset="0"/>
                        </a:rPr>
                        <a:t> Real-Life Mysteries – Susan Martineau</a:t>
                      </a:r>
                    </a:p>
                    <a:p>
                      <a:pPr algn="ctr">
                        <a:lnSpc>
                          <a:spcPct val="100000"/>
                        </a:lnSpc>
                        <a:spcAft>
                          <a:spcPts val="600"/>
                        </a:spcAft>
                      </a:pPr>
                      <a:r>
                        <a:rPr lang="en-GB" sz="900" b="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3">
                  <a:txBody>
                    <a:bodyPr/>
                    <a:lstStyle/>
                    <a:p>
                      <a:pPr algn="ctr">
                        <a:lnSpc>
                          <a:spcPct val="100000"/>
                        </a:lnSpc>
                        <a:spcAft>
                          <a:spcPts val="600"/>
                        </a:spcAft>
                      </a:pPr>
                      <a:endPar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50" i="0" noProof="0">
                          <a:solidFill>
                            <a:schemeClr val="bg1"/>
                          </a:solidFill>
                          <a:effectLst/>
                          <a:latin typeface="Roboto"/>
                          <a:ea typeface="Roboto"/>
                          <a:cs typeface="Times New Roman"/>
                        </a:rPr>
                        <a:t> </a:t>
                      </a:r>
                      <a:r>
                        <a:rPr lang="en-GB" sz="950" b="1" i="0" noProof="0">
                          <a:solidFill>
                            <a:schemeClr val="bg1"/>
                          </a:solidFill>
                          <a:effectLst/>
                          <a:latin typeface="Roboto"/>
                          <a:ea typeface="Roboto"/>
                          <a:cs typeface="Times New Roman"/>
                        </a:rPr>
                        <a:t>Narrative &amp; Poetry: </a:t>
                      </a:r>
                      <a:br>
                        <a:rPr lang="en-GB" sz="950" b="1" i="0" noProof="0">
                          <a:solidFill>
                            <a:srgbClr val="000000"/>
                          </a:solidFill>
                          <a:effectLst/>
                          <a:latin typeface="Roboto"/>
                          <a:ea typeface="Roboto"/>
                          <a:cs typeface="Times New Roman"/>
                        </a:rPr>
                      </a:br>
                      <a:r>
                        <a:rPr lang="en-GB" sz="950" b="0" i="0" noProof="0">
                          <a:solidFill>
                            <a:schemeClr val="bg1"/>
                          </a:solidFill>
                          <a:effectLst/>
                          <a:latin typeface="Roboto"/>
                          <a:ea typeface="Roboto"/>
                          <a:cs typeface="Times New Roman"/>
                        </a:rPr>
                        <a:t>Playing with Words</a:t>
                      </a:r>
                      <a:endParaRPr lang="en-GB" sz="950" b="1" i="0" noProof="0">
                        <a:solidFill>
                          <a:schemeClr val="bg1"/>
                        </a:solidFill>
                        <a:effectLst/>
                        <a:latin typeface="Roboto"/>
                        <a:ea typeface="Roboto"/>
                        <a:cs typeface="Times New Roman"/>
                      </a:endParaRPr>
                    </a:p>
                    <a:p>
                      <a:pPr algn="ctr">
                        <a:lnSpc>
                          <a:spcPct val="100000"/>
                        </a:lnSpc>
                        <a:spcAft>
                          <a:spcPts val="600"/>
                        </a:spcAft>
                      </a:pPr>
                      <a:r>
                        <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Varmints – Helen Ward; The Rabbits – John Marsden</a:t>
                      </a:r>
                    </a:p>
                    <a:p>
                      <a:pPr algn="ctr">
                        <a:lnSpc>
                          <a:spcPct val="100000"/>
                        </a:lnSpc>
                        <a:spcAft>
                          <a:spcPts val="600"/>
                        </a:spcAft>
                      </a:pPr>
                      <a:r>
                        <a:rPr lang="en-GB" sz="900" b="1" i="0" noProof="0">
                          <a:solidFill>
                            <a:schemeClr val="tx1"/>
                          </a:solidFill>
                          <a:effectLst/>
                          <a:highlight>
                            <a:srgbClr val="3E9C64"/>
                          </a:highlight>
                          <a:latin typeface="Roboto"/>
                          <a:ea typeface="Roboto"/>
                          <a:cs typeface="Times New Roman"/>
                        </a:rPr>
                        <a:t>Poetry Link </a:t>
                      </a:r>
                      <a:r>
                        <a:rPr lang="en-GB" sz="900" b="0" i="0" noProof="0">
                          <a:solidFill>
                            <a:schemeClr val="tx1"/>
                          </a:solidFill>
                          <a:effectLst/>
                          <a:highlight>
                            <a:srgbClr val="3E9C64"/>
                          </a:highlight>
                          <a:latin typeface="Roboto"/>
                          <a:ea typeface="Roboto"/>
                          <a:cs typeface="Times New Roman"/>
                        </a:rPr>
                        <a:t> </a:t>
                      </a:r>
                    </a:p>
                    <a:p>
                      <a:pPr algn="ctr">
                        <a:lnSpc>
                          <a:spcPct val="100000"/>
                        </a:lnSpc>
                        <a:spcAft>
                          <a:spcPts val="600"/>
                        </a:spcAft>
                      </a:pPr>
                      <a:r>
                        <a:rPr lang="en-GB" sz="900" b="0" i="0" noProof="0">
                          <a:solidFill>
                            <a:srgbClr val="3E9C64"/>
                          </a:solidFill>
                          <a:effectLst/>
                          <a:latin typeface="Roboto"/>
                          <a:ea typeface="Roboto"/>
                          <a:cs typeface="Times New Roman"/>
                        </a:rPr>
                        <a:t>The Lost Words</a:t>
                      </a:r>
                      <a:br>
                        <a:rPr lang="en-GB" sz="900" b="0" i="0" noProof="0">
                          <a:solidFill>
                            <a:srgbClr val="3E9C64"/>
                          </a:solidFill>
                          <a:effectLst/>
                          <a:latin typeface="Roboto"/>
                          <a:ea typeface="Roboto"/>
                          <a:cs typeface="Times New Roman"/>
                        </a:rPr>
                      </a:br>
                      <a:r>
                        <a:rPr lang="en-GB" sz="900" b="0" i="0" noProof="0">
                          <a:solidFill>
                            <a:srgbClr val="3E9C64"/>
                          </a:solidFill>
                          <a:effectLst/>
                          <a:latin typeface="Roboto"/>
                          <a:ea typeface="Roboto"/>
                          <a:cs typeface="Times New Roman"/>
                        </a:rPr>
                        <a:t> </a:t>
                      </a:r>
                      <a:r>
                        <a:rPr lang="en-GB" sz="900" b="0" i="0" noProof="0">
                          <a:solidFill>
                            <a:schemeClr val="accent1"/>
                          </a:solidFill>
                          <a:effectLst/>
                          <a:latin typeface="Roboto"/>
                          <a:ea typeface="Roboto"/>
                          <a:cs typeface="Times New Roman"/>
                        </a:rPr>
                        <a:t>–</a:t>
                      </a:r>
                      <a:r>
                        <a:rPr lang="en-GB" sz="900" b="1" i="0" noProof="0">
                          <a:solidFill>
                            <a:srgbClr val="3E9C64"/>
                          </a:solidFill>
                          <a:effectLst/>
                          <a:latin typeface="Roboto"/>
                          <a:ea typeface="Roboto"/>
                          <a:cs typeface="Times New Roman"/>
                        </a:rPr>
                        <a:t> </a:t>
                      </a:r>
                      <a:r>
                        <a:rPr lang="en-GB" sz="900" b="0" i="0" noProof="0">
                          <a:solidFill>
                            <a:srgbClr val="3E9C64"/>
                          </a:solidFill>
                          <a:effectLst/>
                          <a:latin typeface="Roboto"/>
                          <a:ea typeface="Roboto"/>
                          <a:cs typeface="Times New Roman"/>
                        </a:rPr>
                        <a:t>Robert Macfarlane </a:t>
                      </a:r>
                    </a:p>
                    <a:p>
                      <a:pPr algn="ctr">
                        <a:lnSpc>
                          <a:spcPct val="100000"/>
                        </a:lnSpc>
                        <a:spcAft>
                          <a:spcPts val="600"/>
                        </a:spcAft>
                      </a:pPr>
                      <a:r>
                        <a:rPr lang="en-GB" sz="900" b="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(3 weeks)</a:t>
                      </a:r>
                    </a:p>
                    <a:p>
                      <a:pPr algn="ctr">
                        <a:lnSpc>
                          <a:spcPct val="100000"/>
                        </a:lnSpc>
                        <a:spcAft>
                          <a:spcPts val="600"/>
                        </a:spcAft>
                      </a:pPr>
                      <a:endParaRPr lang="en-GB" sz="95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a:lnSpc>
                          <a:spcPct val="100000"/>
                        </a:lnSpc>
                        <a:spcAft>
                          <a:spcPts val="600"/>
                        </a:spcAft>
                      </a:pPr>
                      <a:r>
                        <a:rPr lang="en-GB" sz="950" b="1" i="0" noProof="0">
                          <a:solidFill>
                            <a:schemeClr val="bg1"/>
                          </a:solidFill>
                          <a:effectLst/>
                          <a:latin typeface="Roboto"/>
                          <a:ea typeface="Roboto"/>
                          <a:cs typeface="Times New Roman"/>
                        </a:rPr>
                        <a:t>Persuasion:</a:t>
                      </a:r>
                      <a:br>
                        <a:rPr lang="en-GB" sz="950" b="1" i="0" noProof="0">
                          <a:solidFill>
                            <a:srgbClr val="000000"/>
                          </a:solidFill>
                          <a:effectLst/>
                          <a:latin typeface="Roboto"/>
                          <a:ea typeface="Roboto"/>
                          <a:cs typeface="Times New Roman"/>
                        </a:rPr>
                      </a:br>
                      <a:r>
                        <a:rPr lang="en-GB" sz="950" i="0" noProof="0">
                          <a:solidFill>
                            <a:schemeClr val="bg1"/>
                          </a:solidFill>
                          <a:effectLst/>
                          <a:latin typeface="Roboto"/>
                          <a:ea typeface="Roboto"/>
                          <a:cs typeface="Times New Roman"/>
                        </a:rPr>
                        <a:t>Global Warming </a:t>
                      </a:r>
                    </a:p>
                    <a:p>
                      <a:pPr algn="ctr">
                        <a:lnSpc>
                          <a:spcPct val="100000"/>
                        </a:lnSpc>
                        <a:spcAft>
                          <a:spcPts val="600"/>
                        </a:spcAft>
                      </a:pPr>
                      <a:r>
                        <a:rPr lang="en-GB" sz="90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52264"/>
                      </a:solidFill>
                      <a:prstDash val="solid"/>
                      <a:round/>
                      <a:headEnd type="none" w="med" len="med"/>
                      <a:tailEnd type="none" w="med" len="med"/>
                    </a:lnL>
                    <a:lnR w="12700" cap="flat" cmpd="sng" algn="ctr">
                      <a:solidFill>
                        <a:srgbClr val="052264"/>
                      </a:solidFill>
                      <a:prstDash val="solid"/>
                      <a:round/>
                      <a:headEnd type="none" w="med" len="med"/>
                      <a:tailEnd type="none" w="med" len="med"/>
                    </a:lnR>
                    <a:lnT w="12700" cap="flat" cmpd="sng" algn="ctr">
                      <a:solidFill>
                        <a:srgbClr val="052264"/>
                      </a:solidFill>
                      <a:prstDash val="solid"/>
                      <a:round/>
                      <a:headEnd type="none" w="med" len="med"/>
                      <a:tailEnd type="none" w="med" len="med"/>
                    </a:lnT>
                    <a:lnB w="12700" cap="flat" cmpd="sng" algn="ctr">
                      <a:solidFill>
                        <a:srgbClr val="052264"/>
                      </a:solidFill>
                      <a:prstDash val="solid"/>
                      <a:round/>
                      <a:headEnd type="none" w="med" len="med"/>
                      <a:tailEnd type="none" w="med" len="med"/>
                    </a:lnB>
                    <a:noFill/>
                  </a:tcPr>
                </a:tc>
                <a:extLst>
                  <a:ext uri="{0D108BD9-81ED-4DB2-BD59-A6C34878D82A}">
                    <a16:rowId xmlns:a16="http://schemas.microsoft.com/office/drawing/2014/main" val="2375968774"/>
                  </a:ext>
                </a:extLst>
              </a:tr>
            </a:tbl>
          </a:graphicData>
        </a:graphic>
      </p:graphicFrame>
      <p:sp>
        <p:nvSpPr>
          <p:cNvPr id="3" name="Text Placeholder 2">
            <a:extLst>
              <a:ext uri="{FF2B5EF4-FFF2-40B4-BE49-F238E27FC236}">
                <a16:creationId xmlns:a16="http://schemas.microsoft.com/office/drawing/2014/main" id="{ED11BF97-F4B6-457A-96B8-550B0B138EC6}"/>
              </a:ext>
            </a:extLst>
          </p:cNvPr>
          <p:cNvSpPr>
            <a:spLocks noGrp="1"/>
          </p:cNvSpPr>
          <p:nvPr>
            <p:ph type="body" sz="quarter" idx="10"/>
          </p:nvPr>
        </p:nvSpPr>
        <p:spPr/>
        <p:txBody>
          <a:bodyPr/>
          <a:lstStyle/>
          <a:p>
            <a:r>
              <a:rPr lang="en-GB" noProof="0"/>
              <a:t>Writing Overview: </a:t>
            </a:r>
            <a:r>
              <a:rPr lang="en-GB" noProof="0">
                <a:ln w="12700">
                  <a:solidFill>
                    <a:schemeClr val="accent1"/>
                  </a:solidFill>
                </a:ln>
                <a:solidFill>
                  <a:schemeClr val="accent1"/>
                </a:solidFill>
              </a:rPr>
              <a:t>Year 5</a:t>
            </a:r>
          </a:p>
        </p:txBody>
      </p:sp>
    </p:spTree>
    <p:extLst>
      <p:ext uri="{BB962C8B-B14F-4D97-AF65-F5344CB8AC3E}">
        <p14:creationId xmlns:p14="http://schemas.microsoft.com/office/powerpoint/2010/main" val="3153937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11BF97-F4B6-457A-96B8-550B0B138EC6}"/>
              </a:ext>
            </a:extLst>
          </p:cNvPr>
          <p:cNvSpPr>
            <a:spLocks noGrp="1"/>
          </p:cNvSpPr>
          <p:nvPr>
            <p:ph type="body" sz="quarter" idx="10"/>
          </p:nvPr>
        </p:nvSpPr>
        <p:spPr/>
        <p:txBody>
          <a:bodyPr/>
          <a:lstStyle/>
          <a:p>
            <a:r>
              <a:rPr lang="en-GB" noProof="0"/>
              <a:t>Writing Overview: </a:t>
            </a:r>
            <a:r>
              <a:rPr lang="en-GB" noProof="0">
                <a:ln w="12700">
                  <a:solidFill>
                    <a:schemeClr val="accent1"/>
                  </a:solidFill>
                </a:ln>
                <a:solidFill>
                  <a:schemeClr val="accent1"/>
                </a:solidFill>
              </a:rPr>
              <a:t>Year 6</a:t>
            </a:r>
          </a:p>
        </p:txBody>
      </p:sp>
      <p:graphicFrame>
        <p:nvGraphicFramePr>
          <p:cNvPr id="5" name="Table 4">
            <a:extLst>
              <a:ext uri="{FF2B5EF4-FFF2-40B4-BE49-F238E27FC236}">
                <a16:creationId xmlns:a16="http://schemas.microsoft.com/office/drawing/2014/main" id="{715FFD38-CA73-B592-57AB-FF71B28A9D24}"/>
              </a:ext>
            </a:extLst>
          </p:cNvPr>
          <p:cNvGraphicFramePr>
            <a:graphicFrameLocks noGrp="1"/>
          </p:cNvGraphicFramePr>
          <p:nvPr>
            <p:extLst>
              <p:ext uri="{D42A27DB-BD31-4B8C-83A1-F6EECF244321}">
                <p14:modId xmlns:p14="http://schemas.microsoft.com/office/powerpoint/2010/main" val="2796811928"/>
              </p:ext>
            </p:extLst>
          </p:nvPr>
        </p:nvGraphicFramePr>
        <p:xfrm>
          <a:off x="385762" y="717432"/>
          <a:ext cx="9134475" cy="5423135"/>
        </p:xfrm>
        <a:graphic>
          <a:graphicData uri="http://schemas.openxmlformats.org/drawingml/2006/table">
            <a:tbl>
              <a:tblPr bandRow="1">
                <a:tableStyleId>{5C22544A-7EE6-4342-B048-85BDC9FD1C3A}</a:tableStyleId>
              </a:tblPr>
              <a:tblGrid>
                <a:gridCol w="228600">
                  <a:extLst>
                    <a:ext uri="{9D8B030D-6E8A-4147-A177-3AD203B41FA5}">
                      <a16:colId xmlns:a16="http://schemas.microsoft.com/office/drawing/2014/main" val="1692703102"/>
                    </a:ext>
                  </a:extLst>
                </a:gridCol>
                <a:gridCol w="809625">
                  <a:extLst>
                    <a:ext uri="{9D8B030D-6E8A-4147-A177-3AD203B41FA5}">
                      <a16:colId xmlns:a16="http://schemas.microsoft.com/office/drawing/2014/main" val="1329252477"/>
                    </a:ext>
                  </a:extLst>
                </a:gridCol>
                <a:gridCol w="809625">
                  <a:extLst>
                    <a:ext uri="{9D8B030D-6E8A-4147-A177-3AD203B41FA5}">
                      <a16:colId xmlns:a16="http://schemas.microsoft.com/office/drawing/2014/main" val="1267952804"/>
                    </a:ext>
                  </a:extLst>
                </a:gridCol>
                <a:gridCol w="809625">
                  <a:extLst>
                    <a:ext uri="{9D8B030D-6E8A-4147-A177-3AD203B41FA5}">
                      <a16:colId xmlns:a16="http://schemas.microsoft.com/office/drawing/2014/main" val="1266860254"/>
                    </a:ext>
                  </a:extLst>
                </a:gridCol>
                <a:gridCol w="809625">
                  <a:extLst>
                    <a:ext uri="{9D8B030D-6E8A-4147-A177-3AD203B41FA5}">
                      <a16:colId xmlns:a16="http://schemas.microsoft.com/office/drawing/2014/main" val="3563428893"/>
                    </a:ext>
                  </a:extLst>
                </a:gridCol>
                <a:gridCol w="809625">
                  <a:extLst>
                    <a:ext uri="{9D8B030D-6E8A-4147-A177-3AD203B41FA5}">
                      <a16:colId xmlns:a16="http://schemas.microsoft.com/office/drawing/2014/main" val="2135164835"/>
                    </a:ext>
                  </a:extLst>
                </a:gridCol>
                <a:gridCol w="809625">
                  <a:extLst>
                    <a:ext uri="{9D8B030D-6E8A-4147-A177-3AD203B41FA5}">
                      <a16:colId xmlns:a16="http://schemas.microsoft.com/office/drawing/2014/main" val="4061586852"/>
                    </a:ext>
                  </a:extLst>
                </a:gridCol>
                <a:gridCol w="809625">
                  <a:extLst>
                    <a:ext uri="{9D8B030D-6E8A-4147-A177-3AD203B41FA5}">
                      <a16:colId xmlns:a16="http://schemas.microsoft.com/office/drawing/2014/main" val="1162108311"/>
                    </a:ext>
                  </a:extLst>
                </a:gridCol>
                <a:gridCol w="809625">
                  <a:extLst>
                    <a:ext uri="{9D8B030D-6E8A-4147-A177-3AD203B41FA5}">
                      <a16:colId xmlns:a16="http://schemas.microsoft.com/office/drawing/2014/main" val="952040354"/>
                    </a:ext>
                  </a:extLst>
                </a:gridCol>
                <a:gridCol w="809625">
                  <a:extLst>
                    <a:ext uri="{9D8B030D-6E8A-4147-A177-3AD203B41FA5}">
                      <a16:colId xmlns:a16="http://schemas.microsoft.com/office/drawing/2014/main" val="3219787343"/>
                    </a:ext>
                  </a:extLst>
                </a:gridCol>
                <a:gridCol w="809625">
                  <a:extLst>
                    <a:ext uri="{9D8B030D-6E8A-4147-A177-3AD203B41FA5}">
                      <a16:colId xmlns:a16="http://schemas.microsoft.com/office/drawing/2014/main" val="1259379858"/>
                    </a:ext>
                  </a:extLst>
                </a:gridCol>
                <a:gridCol w="809625">
                  <a:extLst>
                    <a:ext uri="{9D8B030D-6E8A-4147-A177-3AD203B41FA5}">
                      <a16:colId xmlns:a16="http://schemas.microsoft.com/office/drawing/2014/main" val="3073513859"/>
                    </a:ext>
                  </a:extLst>
                </a:gridCol>
              </a:tblGrid>
              <a:tr h="238125">
                <a:tc>
                  <a:txBody>
                    <a:bodyPr/>
                    <a:lstStyle/>
                    <a:p>
                      <a:pPr fontAlgn="ctr">
                        <a:buNone/>
                      </a:pPr>
                      <a:endParaRPr lang="en-GB">
                        <a:effectLst/>
                      </a:endParaRPr>
                    </a:p>
                  </a:txBody>
                  <a:tcPr marL="35995" marR="35995" marT="35995" marB="35995"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indent="0" algn="ctr" fontAlgn="base">
                        <a:lnSpc>
                          <a:spcPts val="1200"/>
                        </a:lnSpc>
                        <a:buNone/>
                      </a:pPr>
                      <a:r>
                        <a:rPr lang="en-US" sz="1000" b="1" i="0">
                          <a:solidFill>
                            <a:srgbClr val="000000"/>
                          </a:solidFill>
                          <a:effectLst/>
                          <a:latin typeface="United Curriculum" panose="020B0604020202020204" charset="0"/>
                        </a:rPr>
                        <a:t>Week 1</a:t>
                      </a:r>
                      <a:endParaRPr lang="en-US" b="1" i="0">
                        <a:solidFill>
                          <a:srgbClr val="000000"/>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E6"/>
                    </a:solidFill>
                  </a:tcPr>
                </a:tc>
                <a:tc>
                  <a:txBody>
                    <a:bodyPr/>
                    <a:lstStyle/>
                    <a:p>
                      <a:pPr marL="0" indent="0" algn="ctr" fontAlgn="base">
                        <a:lnSpc>
                          <a:spcPts val="1200"/>
                        </a:lnSpc>
                        <a:buNone/>
                      </a:pPr>
                      <a:r>
                        <a:rPr lang="en-US" sz="1000" b="1" i="0">
                          <a:solidFill>
                            <a:srgbClr val="000000"/>
                          </a:solidFill>
                          <a:effectLst/>
                          <a:latin typeface="United Curriculum" panose="020B0604020202020204" charset="0"/>
                        </a:rPr>
                        <a:t>Week 2</a:t>
                      </a:r>
                      <a:endParaRPr lang="en-US" b="1" i="0">
                        <a:solidFill>
                          <a:srgbClr val="000000"/>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E6"/>
                    </a:solidFill>
                  </a:tcPr>
                </a:tc>
                <a:tc>
                  <a:txBody>
                    <a:bodyPr/>
                    <a:lstStyle/>
                    <a:p>
                      <a:pPr marL="0" indent="0" algn="ctr" fontAlgn="base">
                        <a:lnSpc>
                          <a:spcPts val="1200"/>
                        </a:lnSpc>
                        <a:buNone/>
                      </a:pPr>
                      <a:r>
                        <a:rPr lang="en-US" sz="1000" b="1" i="0">
                          <a:solidFill>
                            <a:srgbClr val="000000"/>
                          </a:solidFill>
                          <a:effectLst/>
                          <a:latin typeface="United Curriculum" panose="020B0604020202020204" charset="0"/>
                        </a:rPr>
                        <a:t>Week 3</a:t>
                      </a:r>
                      <a:endParaRPr lang="en-US" b="1" i="0">
                        <a:solidFill>
                          <a:srgbClr val="000000"/>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E6"/>
                    </a:solidFill>
                  </a:tcPr>
                </a:tc>
                <a:tc>
                  <a:txBody>
                    <a:bodyPr/>
                    <a:lstStyle/>
                    <a:p>
                      <a:pPr marL="0" indent="0" algn="ctr" fontAlgn="base">
                        <a:lnSpc>
                          <a:spcPts val="1200"/>
                        </a:lnSpc>
                        <a:buNone/>
                      </a:pPr>
                      <a:r>
                        <a:rPr lang="en-US" sz="1000" b="1" i="0">
                          <a:solidFill>
                            <a:srgbClr val="000000"/>
                          </a:solidFill>
                          <a:effectLst/>
                          <a:latin typeface="United Curriculum" panose="020B0604020202020204" charset="0"/>
                        </a:rPr>
                        <a:t>Week 4</a:t>
                      </a:r>
                      <a:endParaRPr lang="en-US" b="1" i="0">
                        <a:solidFill>
                          <a:srgbClr val="000000"/>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E6"/>
                    </a:solidFill>
                  </a:tcPr>
                </a:tc>
                <a:tc>
                  <a:txBody>
                    <a:bodyPr/>
                    <a:lstStyle/>
                    <a:p>
                      <a:pPr marL="0" indent="0" algn="ctr" fontAlgn="base">
                        <a:lnSpc>
                          <a:spcPts val="1200"/>
                        </a:lnSpc>
                        <a:buNone/>
                      </a:pPr>
                      <a:r>
                        <a:rPr lang="en-US" sz="1000" b="1" i="0">
                          <a:solidFill>
                            <a:srgbClr val="000000"/>
                          </a:solidFill>
                          <a:effectLst/>
                          <a:latin typeface="United Curriculum" panose="020B0604020202020204" charset="0"/>
                        </a:rPr>
                        <a:t>Week 5</a:t>
                      </a:r>
                      <a:endParaRPr lang="en-US" b="1" i="0">
                        <a:solidFill>
                          <a:srgbClr val="000000"/>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E6"/>
                    </a:solidFill>
                  </a:tcPr>
                </a:tc>
                <a:tc>
                  <a:txBody>
                    <a:bodyPr/>
                    <a:lstStyle/>
                    <a:p>
                      <a:pPr marL="0" indent="0" algn="ctr" fontAlgn="base">
                        <a:lnSpc>
                          <a:spcPts val="1200"/>
                        </a:lnSpc>
                        <a:buNone/>
                      </a:pPr>
                      <a:r>
                        <a:rPr lang="en-US" sz="1000" b="1" i="0">
                          <a:solidFill>
                            <a:srgbClr val="000000"/>
                          </a:solidFill>
                          <a:effectLst/>
                          <a:latin typeface="United Curriculum" panose="020B0604020202020204" charset="0"/>
                        </a:rPr>
                        <a:t>Week 6</a:t>
                      </a:r>
                      <a:endParaRPr lang="en-US" b="1" i="0">
                        <a:solidFill>
                          <a:srgbClr val="000000"/>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E6"/>
                    </a:solidFill>
                  </a:tcPr>
                </a:tc>
                <a:tc>
                  <a:txBody>
                    <a:bodyPr/>
                    <a:lstStyle/>
                    <a:p>
                      <a:pPr marL="0" indent="0" algn="ctr" fontAlgn="base">
                        <a:lnSpc>
                          <a:spcPts val="1200"/>
                        </a:lnSpc>
                        <a:buNone/>
                      </a:pPr>
                      <a:r>
                        <a:rPr lang="en-US" sz="1000" b="1" i="0">
                          <a:solidFill>
                            <a:srgbClr val="000000"/>
                          </a:solidFill>
                          <a:effectLst/>
                          <a:latin typeface="United Curriculum" panose="020B0604020202020204" charset="0"/>
                        </a:rPr>
                        <a:t>Week 7</a:t>
                      </a:r>
                      <a:endParaRPr lang="en-US" b="1" i="0">
                        <a:solidFill>
                          <a:srgbClr val="000000"/>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E6"/>
                    </a:solidFill>
                  </a:tcPr>
                </a:tc>
                <a:tc>
                  <a:txBody>
                    <a:bodyPr/>
                    <a:lstStyle/>
                    <a:p>
                      <a:pPr marL="0" indent="0" algn="ctr" fontAlgn="base">
                        <a:lnSpc>
                          <a:spcPts val="1200"/>
                        </a:lnSpc>
                        <a:buNone/>
                      </a:pPr>
                      <a:r>
                        <a:rPr lang="en-US" sz="1000" b="1" i="0">
                          <a:solidFill>
                            <a:srgbClr val="000000"/>
                          </a:solidFill>
                          <a:effectLst/>
                          <a:latin typeface="United Curriculum" panose="020B0604020202020204" charset="0"/>
                        </a:rPr>
                        <a:t>Week 8</a:t>
                      </a:r>
                      <a:endParaRPr lang="en-US" b="1" i="0">
                        <a:solidFill>
                          <a:srgbClr val="000000"/>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E6"/>
                    </a:solidFill>
                  </a:tcPr>
                </a:tc>
                <a:tc>
                  <a:txBody>
                    <a:bodyPr/>
                    <a:lstStyle/>
                    <a:p>
                      <a:pPr marL="0" indent="0" algn="ctr" fontAlgn="base">
                        <a:lnSpc>
                          <a:spcPts val="1200"/>
                        </a:lnSpc>
                        <a:buNone/>
                      </a:pPr>
                      <a:r>
                        <a:rPr lang="en-US" sz="1000" b="1" i="0">
                          <a:solidFill>
                            <a:srgbClr val="000000"/>
                          </a:solidFill>
                          <a:effectLst/>
                          <a:latin typeface="United Curriculum" panose="020B0604020202020204" charset="0"/>
                        </a:rPr>
                        <a:t>Week 9</a:t>
                      </a:r>
                      <a:endParaRPr lang="en-US" b="1" i="0">
                        <a:solidFill>
                          <a:srgbClr val="000000"/>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E6"/>
                    </a:solidFill>
                  </a:tcPr>
                </a:tc>
                <a:tc>
                  <a:txBody>
                    <a:bodyPr/>
                    <a:lstStyle/>
                    <a:p>
                      <a:pPr marL="0" indent="0" algn="ctr" fontAlgn="base">
                        <a:lnSpc>
                          <a:spcPts val="1200"/>
                        </a:lnSpc>
                        <a:buNone/>
                      </a:pPr>
                      <a:r>
                        <a:rPr lang="en-US" sz="1000" b="1" i="0">
                          <a:solidFill>
                            <a:srgbClr val="000000"/>
                          </a:solidFill>
                          <a:effectLst/>
                          <a:latin typeface="United Curriculum" panose="020B0604020202020204" charset="0"/>
                        </a:rPr>
                        <a:t>Week 10</a:t>
                      </a:r>
                      <a:endParaRPr lang="en-US" b="1" i="0">
                        <a:solidFill>
                          <a:srgbClr val="000000"/>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E6"/>
                    </a:solidFill>
                  </a:tcPr>
                </a:tc>
                <a:tc>
                  <a:txBody>
                    <a:bodyPr/>
                    <a:lstStyle/>
                    <a:p>
                      <a:pPr marL="0" indent="0" algn="ctr" fontAlgn="base">
                        <a:lnSpc>
                          <a:spcPts val="1200"/>
                        </a:lnSpc>
                        <a:buNone/>
                      </a:pPr>
                      <a:r>
                        <a:rPr lang="en-US" sz="1000" b="1" i="0">
                          <a:solidFill>
                            <a:srgbClr val="000000"/>
                          </a:solidFill>
                          <a:effectLst/>
                          <a:latin typeface="United Curriculum" panose="020B0604020202020204" charset="0"/>
                        </a:rPr>
                        <a:t>Week 11</a:t>
                      </a:r>
                      <a:endParaRPr lang="en-US" b="1" i="0">
                        <a:solidFill>
                          <a:srgbClr val="000000"/>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E6E6E6"/>
                    </a:solidFill>
                  </a:tcPr>
                </a:tc>
                <a:extLst>
                  <a:ext uri="{0D108BD9-81ED-4DB2-BD59-A6C34878D82A}">
                    <a16:rowId xmlns:a16="http://schemas.microsoft.com/office/drawing/2014/main" val="249303072"/>
                  </a:ext>
                </a:extLst>
              </a:tr>
              <a:tr h="1685925">
                <a:tc>
                  <a:txBody>
                    <a:bodyPr/>
                    <a:lstStyle/>
                    <a:p>
                      <a:pPr marL="0" indent="0" algn="ctr" fontAlgn="base">
                        <a:lnSpc>
                          <a:spcPts val="1200"/>
                        </a:lnSpc>
                        <a:buNone/>
                      </a:pPr>
                      <a:r>
                        <a:rPr lang="en-GB" sz="1000" b="1" i="0">
                          <a:solidFill>
                            <a:srgbClr val="000000"/>
                          </a:solidFill>
                          <a:effectLst/>
                          <a:latin typeface="United Curriculum" panose="020B0604020202020204" charset="0"/>
                        </a:rPr>
                        <a:t>Autumn</a:t>
                      </a:r>
                      <a:endParaRPr lang="en-US" b="0" i="0">
                        <a:solidFill>
                          <a:srgbClr val="FFFFFF"/>
                        </a:solidFill>
                        <a:effectLst/>
                      </a:endParaRPr>
                    </a:p>
                  </a:txBody>
                  <a:tcPr marL="35995" marR="35995" marT="35995" marB="3599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marR="0" lvl="0" indent="0" algn="ctr">
                        <a:lnSpc>
                          <a:spcPct val="100000"/>
                        </a:lnSpc>
                        <a:spcBef>
                          <a:spcPts val="0"/>
                        </a:spcBef>
                        <a:spcAft>
                          <a:spcPts val="600"/>
                        </a:spcAft>
                        <a:buNone/>
                      </a:pPr>
                      <a:r>
                        <a:rPr lang="en-GB" sz="1000" b="1" i="0" u="none" strike="noStrike" noProof="0">
                          <a:solidFill>
                            <a:schemeClr val="bg1"/>
                          </a:solidFill>
                          <a:effectLst/>
                          <a:latin typeface="Roboto"/>
                          <a:ea typeface="Roboto"/>
                          <a:cs typeface="Roboto"/>
                        </a:rPr>
                        <a:t>Flying Start</a:t>
                      </a:r>
                      <a:endParaRPr lang="en-GB" sz="1000" b="0" i="0" u="none" strike="noStrike" noProof="0">
                        <a:solidFill>
                          <a:srgbClr val="FFFFFF"/>
                        </a:solidFill>
                        <a:effectLst/>
                        <a:latin typeface="Roboto"/>
                        <a:ea typeface="Roboto"/>
                        <a:cs typeface="Roboto"/>
                      </a:endParaRPr>
                    </a:p>
                    <a:p>
                      <a:pPr marL="0" marR="0" lvl="0" indent="0" algn="ctr">
                        <a:lnSpc>
                          <a:spcPct val="100000"/>
                        </a:lnSpc>
                        <a:spcBef>
                          <a:spcPts val="0"/>
                        </a:spcBef>
                        <a:spcAft>
                          <a:spcPts val="600"/>
                        </a:spcAft>
                        <a:buNone/>
                      </a:pPr>
                      <a:r>
                        <a:rPr lang="en-GB" sz="1000" b="1" i="0" u="none" strike="noStrike" noProof="0">
                          <a:solidFill>
                            <a:schemeClr val="bg1"/>
                          </a:solidFill>
                          <a:effectLst/>
                          <a:latin typeface="Roboto"/>
                          <a:ea typeface="Roboto"/>
                          <a:cs typeface="Roboto"/>
                        </a:rPr>
                        <a:t>Grammar and punctuation</a:t>
                      </a:r>
                      <a:endParaRPr lang="en-US"/>
                    </a:p>
                    <a:p>
                      <a:pPr marL="0" indent="0" algn="ctr" fontAlgn="base">
                        <a:lnSpc>
                          <a:spcPts val="1050"/>
                        </a:lnSpc>
                        <a:buNone/>
                      </a:pPr>
                      <a:r>
                        <a:rPr lang="en-US" sz="900" b="0" i="0">
                          <a:solidFill>
                            <a:srgbClr val="000000"/>
                          </a:solidFill>
                          <a:effectLst/>
                          <a:latin typeface="Roboto" panose="02000000000000000000" pitchFamily="2" charset="0"/>
                        </a:rPr>
                        <a:t>(1 week)</a:t>
                      </a:r>
                      <a:endParaRPr lang="en-GB" b="0" i="0">
                        <a:solidFill>
                          <a:srgbClr val="FFFFFF"/>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gridSpan="2">
                  <a:txBody>
                    <a:bodyPr/>
                    <a:lstStyle/>
                    <a:p>
                      <a:pPr marL="0" indent="0" algn="ctr" fontAlgn="base">
                        <a:lnSpc>
                          <a:spcPts val="1125"/>
                        </a:lnSpc>
                        <a:buNone/>
                      </a:pPr>
                      <a:r>
                        <a:rPr lang="en-US" sz="950" b="1" i="0">
                          <a:solidFill>
                            <a:srgbClr val="000000"/>
                          </a:solidFill>
                          <a:effectLst/>
                          <a:latin typeface="Roboto" panose="02000000000000000000" pitchFamily="2" charset="0"/>
                        </a:rPr>
                        <a:t>Creating Narrative:</a:t>
                      </a:r>
                      <a:endParaRPr lang="en-US" b="0" i="0">
                        <a:solidFill>
                          <a:srgbClr val="FFFFFF"/>
                        </a:solidFill>
                        <a:effectLst/>
                      </a:endParaRPr>
                    </a:p>
                    <a:p>
                      <a:pPr marL="0" indent="0" algn="ctr" fontAlgn="base">
                        <a:lnSpc>
                          <a:spcPts val="1125"/>
                        </a:lnSpc>
                        <a:buNone/>
                      </a:pPr>
                      <a:r>
                        <a:rPr lang="en-US" sz="950" b="0" i="0">
                          <a:solidFill>
                            <a:srgbClr val="000000"/>
                          </a:solidFill>
                          <a:effectLst/>
                          <a:latin typeface="Roboto" panose="02000000000000000000" pitchFamily="2" charset="0"/>
                        </a:rPr>
                        <a:t>Traditional fairy tales</a:t>
                      </a:r>
                      <a:endParaRPr lang="en-US" b="0" i="0">
                        <a:solidFill>
                          <a:srgbClr val="FFFFFF"/>
                        </a:solidFill>
                        <a:effectLst/>
                      </a:endParaRPr>
                    </a:p>
                    <a:p>
                      <a:pPr marL="0" indent="0" algn="ctr" fontAlgn="base">
                        <a:lnSpc>
                          <a:spcPts val="1125"/>
                        </a:lnSpc>
                        <a:buNone/>
                      </a:pPr>
                      <a:r>
                        <a:rPr lang="en-US" sz="950" b="0" i="0">
                          <a:solidFill>
                            <a:srgbClr val="00B050"/>
                          </a:solidFill>
                          <a:effectLst/>
                          <a:latin typeface="Roboto" panose="02000000000000000000" pitchFamily="2" charset="0"/>
                        </a:rPr>
                        <a:t>Grimm Tales –Phillip Pullman</a:t>
                      </a:r>
                      <a:endParaRPr lang="en-GB" b="0" i="0">
                        <a:solidFill>
                          <a:srgbClr val="FFFFFF"/>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hMerge="1">
                  <a:txBody>
                    <a:bodyPr/>
                    <a:lstStyle/>
                    <a:p>
                      <a:endParaRPr lang="en-GB"/>
                    </a:p>
                  </a:txBody>
                  <a:tcPr/>
                </a:tc>
                <a:tc gridSpan="3">
                  <a:txBody>
                    <a:bodyPr/>
                    <a:lstStyle/>
                    <a:p>
                      <a:pPr marL="0" indent="0" algn="ctr" fontAlgn="base">
                        <a:lnSpc>
                          <a:spcPts val="1125"/>
                        </a:lnSpc>
                        <a:buNone/>
                      </a:pPr>
                      <a:r>
                        <a:rPr lang="en-US" sz="950" b="1" i="0">
                          <a:solidFill>
                            <a:srgbClr val="000000"/>
                          </a:solidFill>
                          <a:effectLst/>
                          <a:latin typeface="Roboto" panose="02000000000000000000" pitchFamily="2" charset="0"/>
                        </a:rPr>
                        <a:t>Informative Writing: </a:t>
                      </a:r>
                      <a:endParaRPr lang="en-US" b="0" i="0">
                        <a:solidFill>
                          <a:srgbClr val="FFFFFF"/>
                        </a:solidFill>
                        <a:effectLst/>
                      </a:endParaRPr>
                    </a:p>
                    <a:p>
                      <a:pPr marL="0" indent="0" algn="ctr" fontAlgn="base">
                        <a:lnSpc>
                          <a:spcPts val="1050"/>
                        </a:lnSpc>
                        <a:buNone/>
                      </a:pPr>
                      <a:r>
                        <a:rPr lang="en-US" sz="900" b="0" i="0">
                          <a:solidFill>
                            <a:srgbClr val="000000"/>
                          </a:solidFill>
                          <a:effectLst/>
                          <a:latin typeface="Roboto" panose="02000000000000000000" pitchFamily="2" charset="0"/>
                        </a:rPr>
                        <a:t>Experimenting with Formality &amp; Voice</a:t>
                      </a:r>
                      <a:endParaRPr lang="en-US" b="0" i="0">
                        <a:solidFill>
                          <a:srgbClr val="FFFFFF"/>
                        </a:solidFill>
                        <a:effectLst/>
                      </a:endParaRPr>
                    </a:p>
                    <a:p>
                      <a:pPr marL="0" indent="0" algn="ctr" fontAlgn="base">
                        <a:lnSpc>
                          <a:spcPts val="1050"/>
                        </a:lnSpc>
                        <a:buNone/>
                      </a:pPr>
                      <a:r>
                        <a:rPr lang="en-US" sz="900" b="0" i="0">
                          <a:solidFill>
                            <a:srgbClr val="000000"/>
                          </a:solidFill>
                          <a:effectLst/>
                          <a:latin typeface="Roboto" panose="02000000000000000000" pitchFamily="2" charset="0"/>
                        </a:rPr>
                        <a:t>The Spiderwick Field Guide – Holly Black</a:t>
                      </a:r>
                      <a:endParaRPr lang="en-US" b="0" i="0">
                        <a:solidFill>
                          <a:srgbClr val="FFFFFF"/>
                        </a:solidFill>
                        <a:effectLst/>
                      </a:endParaRPr>
                    </a:p>
                    <a:p>
                      <a:pPr marL="0" indent="0" algn="ctr" fontAlgn="base">
                        <a:lnSpc>
                          <a:spcPts val="1050"/>
                        </a:lnSpc>
                        <a:buNone/>
                      </a:pPr>
                      <a:r>
                        <a:rPr lang="en-US" sz="900" b="0" i="0">
                          <a:solidFill>
                            <a:srgbClr val="000000"/>
                          </a:solidFill>
                          <a:effectLst/>
                          <a:latin typeface="Roboto" panose="02000000000000000000" pitchFamily="2" charset="0"/>
                        </a:rPr>
                        <a:t>(3 weeks)</a:t>
                      </a:r>
                      <a:endParaRPr lang="en-US" b="0" i="0">
                        <a:solidFill>
                          <a:srgbClr val="FFFFFF"/>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gridSpan="3">
                  <a:txBody>
                    <a:bodyPr/>
                    <a:lstStyle/>
                    <a:p>
                      <a:pPr marL="0" indent="0" algn="ctr" fontAlgn="base">
                        <a:lnSpc>
                          <a:spcPts val="1125"/>
                        </a:lnSpc>
                        <a:buNone/>
                      </a:pPr>
                      <a:r>
                        <a:rPr lang="en-US" sz="950" b="1" i="0">
                          <a:solidFill>
                            <a:srgbClr val="000000"/>
                          </a:solidFill>
                          <a:effectLst/>
                          <a:latin typeface="Roboto" panose="02000000000000000000" pitchFamily="2" charset="0"/>
                        </a:rPr>
                        <a:t>Creating a New Chapter: </a:t>
                      </a:r>
                      <a:endParaRPr lang="en-US" b="0" i="0">
                        <a:solidFill>
                          <a:srgbClr val="FFFFFF"/>
                        </a:solidFill>
                        <a:effectLst/>
                      </a:endParaRPr>
                    </a:p>
                    <a:p>
                      <a:pPr marL="0" indent="0" algn="ctr" fontAlgn="base">
                        <a:lnSpc>
                          <a:spcPts val="1050"/>
                        </a:lnSpc>
                        <a:buNone/>
                      </a:pPr>
                      <a:r>
                        <a:rPr lang="en-US" sz="900" b="0" i="0" err="1">
                          <a:solidFill>
                            <a:srgbClr val="3E9C64"/>
                          </a:solidFill>
                          <a:effectLst/>
                          <a:latin typeface="Roboto"/>
                        </a:rPr>
                        <a:t>Floodland</a:t>
                      </a:r>
                      <a:r>
                        <a:rPr lang="en-US" sz="900" b="0" i="0">
                          <a:solidFill>
                            <a:srgbClr val="3E9C64"/>
                          </a:solidFill>
                          <a:effectLst/>
                          <a:latin typeface="Roboto"/>
                        </a:rPr>
                        <a:t> –March </a:t>
                      </a:r>
                      <a:r>
                        <a:rPr lang="en-US" sz="900" b="0" i="0" err="1">
                          <a:solidFill>
                            <a:srgbClr val="3E9C64"/>
                          </a:solidFill>
                          <a:effectLst/>
                          <a:latin typeface="Roboto"/>
                        </a:rPr>
                        <a:t>Segdwick</a:t>
                      </a:r>
                      <a:endParaRPr lang="en-US" b="0" i="0" err="1">
                        <a:solidFill>
                          <a:srgbClr val="FFFFFF"/>
                        </a:solidFill>
                        <a:effectLst/>
                        <a:latin typeface="Roboto"/>
                      </a:endParaRPr>
                    </a:p>
                    <a:p>
                      <a:pPr marL="0" indent="0" algn="ctr" fontAlgn="base">
                        <a:lnSpc>
                          <a:spcPts val="1050"/>
                        </a:lnSpc>
                        <a:buNone/>
                      </a:pPr>
                      <a:r>
                        <a:rPr lang="en-US" sz="900" b="0" i="0">
                          <a:solidFill>
                            <a:srgbClr val="000000"/>
                          </a:solidFill>
                          <a:effectLst/>
                          <a:latin typeface="Roboto" panose="02000000000000000000" pitchFamily="2" charset="0"/>
                        </a:rPr>
                        <a:t>(3 weeks)</a:t>
                      </a:r>
                      <a:endParaRPr lang="en-GB" b="0" i="0">
                        <a:solidFill>
                          <a:srgbClr val="FFFFFF"/>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gridSpan="2">
                  <a:txBody>
                    <a:bodyPr/>
                    <a:lstStyle/>
                    <a:p>
                      <a:pPr marL="0" indent="0" algn="ctr" fontAlgn="base">
                        <a:lnSpc>
                          <a:spcPts val="1125"/>
                        </a:lnSpc>
                        <a:buNone/>
                      </a:pPr>
                      <a:r>
                        <a:rPr lang="en-GB" sz="950" b="1" i="0">
                          <a:solidFill>
                            <a:srgbClr val="000000"/>
                          </a:solidFill>
                          <a:effectLst/>
                          <a:latin typeface="Roboto"/>
                        </a:rPr>
                        <a:t>Persuasion:</a:t>
                      </a:r>
                      <a:r>
                        <a:rPr lang="en-GB" sz="950" b="0" i="0">
                          <a:solidFill>
                            <a:srgbClr val="000000"/>
                          </a:solidFill>
                          <a:effectLst/>
                          <a:latin typeface="Roboto"/>
                        </a:rPr>
                        <a:t> </a:t>
                      </a:r>
                      <a:br>
                        <a:rPr lang="en-US" sz="950" b="0" i="0">
                          <a:solidFill>
                            <a:srgbClr val="FFFFFF"/>
                          </a:solidFill>
                          <a:effectLst/>
                          <a:latin typeface="Roboto"/>
                        </a:rPr>
                      </a:br>
                      <a:r>
                        <a:rPr lang="en-GB" sz="950" b="0" i="0">
                          <a:solidFill>
                            <a:srgbClr val="000000"/>
                          </a:solidFill>
                          <a:effectLst/>
                          <a:latin typeface="Roboto"/>
                        </a:rPr>
                        <a:t>Reducing Waste Campaign</a:t>
                      </a:r>
                      <a:endParaRPr lang="en-US" b="0" i="0">
                        <a:solidFill>
                          <a:srgbClr val="FFFFFF"/>
                        </a:solidFill>
                        <a:effectLst/>
                        <a:latin typeface="Roboto"/>
                      </a:endParaRPr>
                    </a:p>
                    <a:p>
                      <a:pPr marL="0" indent="0" algn="ctr" fontAlgn="base">
                        <a:lnSpc>
                          <a:spcPts val="1050"/>
                        </a:lnSpc>
                        <a:buNone/>
                      </a:pPr>
                      <a:r>
                        <a:rPr lang="en-GB" sz="900" b="0" i="0">
                          <a:solidFill>
                            <a:srgbClr val="000000"/>
                          </a:solidFill>
                          <a:effectLst/>
                          <a:latin typeface="Roboto"/>
                        </a:rPr>
                        <a:t>(2 weeks)</a:t>
                      </a:r>
                      <a:endParaRPr lang="en-US" b="0" i="0">
                        <a:solidFill>
                          <a:srgbClr val="FFFFFF"/>
                        </a:solidFill>
                        <a:effectLst/>
                        <a:latin typeface="Roboto"/>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hMerge="1">
                  <a:txBody>
                    <a:bodyPr/>
                    <a:lstStyle/>
                    <a:p>
                      <a:endParaRPr lang="en-GB"/>
                    </a:p>
                  </a:txBody>
                  <a:tcPr/>
                </a:tc>
                <a:extLst>
                  <a:ext uri="{0D108BD9-81ED-4DB2-BD59-A6C34878D82A}">
                    <a16:rowId xmlns:a16="http://schemas.microsoft.com/office/drawing/2014/main" val="442994689"/>
                  </a:ext>
                </a:extLst>
              </a:tr>
              <a:tr h="1695450">
                <a:tc>
                  <a:txBody>
                    <a:bodyPr/>
                    <a:lstStyle/>
                    <a:p>
                      <a:pPr marL="0" indent="0" algn="ctr" fontAlgn="base">
                        <a:lnSpc>
                          <a:spcPts val="1200"/>
                        </a:lnSpc>
                        <a:buNone/>
                      </a:pPr>
                      <a:r>
                        <a:rPr lang="en-GB" sz="1000" b="1" i="0">
                          <a:solidFill>
                            <a:srgbClr val="000000"/>
                          </a:solidFill>
                          <a:effectLst/>
                          <a:latin typeface="United Curriculum" panose="020B0604020202020204" charset="0"/>
                        </a:rPr>
                        <a:t>Spring</a:t>
                      </a:r>
                      <a:endParaRPr lang="en-US" b="0" i="0">
                        <a:solidFill>
                          <a:srgbClr val="FFFFFF"/>
                        </a:solidFill>
                        <a:effectLst/>
                      </a:endParaRPr>
                    </a:p>
                  </a:txBody>
                  <a:tcPr marL="35995" marR="35995" marT="35995" marB="3599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gridSpan="4">
                  <a:txBody>
                    <a:bodyPr/>
                    <a:lstStyle/>
                    <a:p>
                      <a:pPr marL="0" indent="0" algn="ctr" fontAlgn="base">
                        <a:lnSpc>
                          <a:spcPts val="1125"/>
                        </a:lnSpc>
                        <a:buNone/>
                      </a:pPr>
                      <a:r>
                        <a:rPr lang="en-US" sz="950" b="1" i="0">
                          <a:solidFill>
                            <a:srgbClr val="000000"/>
                          </a:solidFill>
                          <a:effectLst/>
                          <a:latin typeface="Roboto"/>
                        </a:rPr>
                        <a:t>Multi-Text Storytelling:</a:t>
                      </a:r>
                      <a:r>
                        <a:rPr lang="en-US" sz="950" b="0" i="0">
                          <a:solidFill>
                            <a:srgbClr val="000000"/>
                          </a:solidFill>
                          <a:effectLst/>
                          <a:latin typeface="Roboto"/>
                        </a:rPr>
                        <a:t> </a:t>
                      </a:r>
                      <a:endParaRPr lang="en-US" b="0" i="0">
                        <a:solidFill>
                          <a:srgbClr val="FFFFFF"/>
                        </a:solidFill>
                        <a:effectLst/>
                        <a:latin typeface="Roboto"/>
                      </a:endParaRPr>
                    </a:p>
                    <a:p>
                      <a:pPr marL="0" indent="0" algn="ctr" fontAlgn="base">
                        <a:lnSpc>
                          <a:spcPts val="1050"/>
                        </a:lnSpc>
                        <a:buNone/>
                      </a:pPr>
                      <a:r>
                        <a:rPr lang="en-US" sz="900" b="0" i="0">
                          <a:solidFill>
                            <a:srgbClr val="3E9C64"/>
                          </a:solidFill>
                          <a:effectLst/>
                          <a:latin typeface="Roboto" panose="02000000000000000000" pitchFamily="2" charset="0"/>
                        </a:rPr>
                        <a:t>The Arrival – Shaun Tan</a:t>
                      </a:r>
                      <a:endParaRPr lang="en-US" b="0" i="0">
                        <a:solidFill>
                          <a:srgbClr val="FFFFFF"/>
                        </a:solidFill>
                        <a:effectLst/>
                      </a:endParaRPr>
                    </a:p>
                    <a:p>
                      <a:pPr marL="0" indent="0" algn="ctr" fontAlgn="base">
                        <a:lnSpc>
                          <a:spcPts val="1050"/>
                        </a:lnSpc>
                        <a:buNone/>
                      </a:pPr>
                      <a:r>
                        <a:rPr lang="en-US" sz="900" b="1" i="0">
                          <a:solidFill>
                            <a:srgbClr val="FFFFFF"/>
                          </a:solidFill>
                          <a:effectLst/>
                          <a:highlight>
                            <a:srgbClr val="3E9C64"/>
                          </a:highlight>
                          <a:latin typeface="Roboto"/>
                        </a:rPr>
                        <a:t>Poetry Link</a:t>
                      </a:r>
                      <a:r>
                        <a:rPr lang="en-US" sz="900" b="1" i="0">
                          <a:solidFill>
                            <a:srgbClr val="FFFFFF"/>
                          </a:solidFill>
                          <a:effectLst/>
                          <a:latin typeface="Roboto"/>
                        </a:rPr>
                        <a:t> </a:t>
                      </a:r>
                      <a:r>
                        <a:rPr lang="en-US" sz="900" b="0" i="0">
                          <a:solidFill>
                            <a:srgbClr val="3E9C64"/>
                          </a:solidFill>
                          <a:effectLst/>
                          <a:latin typeface="Roboto"/>
                        </a:rPr>
                        <a:t>On The Move – Michael Rosen</a:t>
                      </a:r>
                      <a:endParaRPr lang="en-US" b="0" i="0">
                        <a:solidFill>
                          <a:srgbClr val="FFFFFF"/>
                        </a:solidFill>
                        <a:effectLst/>
                        <a:latin typeface="Roboto"/>
                      </a:endParaRPr>
                    </a:p>
                    <a:p>
                      <a:pPr marL="0" indent="0" algn="ctr" fontAlgn="base">
                        <a:lnSpc>
                          <a:spcPts val="1050"/>
                        </a:lnSpc>
                        <a:buNone/>
                      </a:pPr>
                      <a:r>
                        <a:rPr lang="en-US" sz="900" b="0" i="0">
                          <a:solidFill>
                            <a:srgbClr val="000000"/>
                          </a:solidFill>
                          <a:effectLst/>
                          <a:latin typeface="Roboto" panose="02000000000000000000" pitchFamily="2" charset="0"/>
                        </a:rPr>
                        <a:t>(4 weeks)</a:t>
                      </a:r>
                      <a:endParaRPr lang="en-US" b="0" i="0">
                        <a:solidFill>
                          <a:srgbClr val="FFFFFF"/>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tc gridSpan="2">
                  <a:txBody>
                    <a:bodyPr/>
                    <a:lstStyle/>
                    <a:p>
                      <a:pPr marL="0" indent="0" algn="ctr" fontAlgn="base">
                        <a:lnSpc>
                          <a:spcPts val="1125"/>
                        </a:lnSpc>
                        <a:buNone/>
                      </a:pPr>
                      <a:r>
                        <a:rPr lang="en-US" sz="950" b="1" i="0">
                          <a:solidFill>
                            <a:srgbClr val="000000"/>
                          </a:solidFill>
                          <a:effectLst/>
                          <a:latin typeface="Roboto" panose="02000000000000000000" pitchFamily="2" charset="0"/>
                        </a:rPr>
                        <a:t>Biographies:</a:t>
                      </a:r>
                      <a:endParaRPr lang="en-US" b="0" i="0">
                        <a:solidFill>
                          <a:srgbClr val="FFFFFF"/>
                        </a:solidFill>
                        <a:effectLst/>
                      </a:endParaRPr>
                    </a:p>
                    <a:p>
                      <a:pPr marL="0" indent="0" algn="ctr" fontAlgn="base">
                        <a:lnSpc>
                          <a:spcPts val="1050"/>
                        </a:lnSpc>
                        <a:buNone/>
                      </a:pPr>
                      <a:r>
                        <a:rPr lang="en-US" sz="900" b="0" i="0">
                          <a:solidFill>
                            <a:srgbClr val="3E9C64"/>
                          </a:solidFill>
                          <a:effectLst/>
                          <a:latin typeface="Roboto" panose="02000000000000000000" pitchFamily="2" charset="0"/>
                        </a:rPr>
                        <a:t>Little Leaders – Vashti Harrison</a:t>
                      </a:r>
                      <a:endParaRPr lang="en-US" b="0" i="0">
                        <a:solidFill>
                          <a:srgbClr val="FFFFFF"/>
                        </a:solidFill>
                        <a:effectLst/>
                      </a:endParaRPr>
                    </a:p>
                    <a:p>
                      <a:pPr marL="0" indent="0" algn="ctr" fontAlgn="base">
                        <a:lnSpc>
                          <a:spcPts val="1050"/>
                        </a:lnSpc>
                        <a:buNone/>
                      </a:pPr>
                      <a:r>
                        <a:rPr lang="en-US" sz="900" b="0" i="0">
                          <a:solidFill>
                            <a:srgbClr val="000000"/>
                          </a:solidFill>
                          <a:effectLst/>
                          <a:latin typeface="Roboto" panose="02000000000000000000" pitchFamily="2" charset="0"/>
                        </a:rPr>
                        <a:t>(2 weeks)</a:t>
                      </a:r>
                      <a:endParaRPr lang="en-US" b="0" i="0">
                        <a:solidFill>
                          <a:srgbClr val="FFFFFF"/>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hMerge="1">
                  <a:txBody>
                    <a:bodyPr/>
                    <a:lstStyle/>
                    <a:p>
                      <a:endParaRPr lang="en-GB"/>
                    </a:p>
                  </a:txBody>
                  <a:tcPr/>
                </a:tc>
                <a:tc gridSpan="3">
                  <a:txBody>
                    <a:bodyPr/>
                    <a:lstStyle/>
                    <a:p>
                      <a:pPr marL="0" indent="0" algn="ctr" fontAlgn="base">
                        <a:lnSpc>
                          <a:spcPts val="1125"/>
                        </a:lnSpc>
                        <a:buNone/>
                      </a:pPr>
                      <a:r>
                        <a:rPr lang="en-US" sz="950" b="1" i="0">
                          <a:solidFill>
                            <a:srgbClr val="000000"/>
                          </a:solidFill>
                          <a:effectLst/>
                          <a:latin typeface="Roboto" panose="02000000000000000000" pitchFamily="2" charset="0"/>
                        </a:rPr>
                        <a:t>Discussion: </a:t>
                      </a:r>
                      <a:endParaRPr lang="en-US" b="0" i="0">
                        <a:solidFill>
                          <a:srgbClr val="FFFFFF"/>
                        </a:solidFill>
                        <a:effectLst/>
                      </a:endParaRPr>
                    </a:p>
                    <a:p>
                      <a:pPr marL="0" indent="0" algn="ctr" fontAlgn="base">
                        <a:lnSpc>
                          <a:spcPts val="1050"/>
                        </a:lnSpc>
                        <a:buNone/>
                      </a:pPr>
                      <a:r>
                        <a:rPr lang="en-US" sz="900" b="0" i="0">
                          <a:solidFill>
                            <a:srgbClr val="3E9C64"/>
                          </a:solidFill>
                          <a:effectLst/>
                          <a:latin typeface="Roboto" panose="02000000000000000000" pitchFamily="2" charset="0"/>
                        </a:rPr>
                        <a:t>What Is Right &amp; Wrong?… – Michael Rosen &amp; Annemarie Young</a:t>
                      </a:r>
                      <a:endParaRPr lang="en-US" b="0" i="0">
                        <a:solidFill>
                          <a:srgbClr val="FFFFFF"/>
                        </a:solidFill>
                        <a:effectLst/>
                      </a:endParaRPr>
                    </a:p>
                    <a:p>
                      <a:pPr marL="0" indent="0" algn="ctr" fontAlgn="base">
                        <a:lnSpc>
                          <a:spcPts val="1050"/>
                        </a:lnSpc>
                        <a:buNone/>
                      </a:pPr>
                      <a:r>
                        <a:rPr lang="en-GB" sz="900" b="0" i="0">
                          <a:solidFill>
                            <a:srgbClr val="000000"/>
                          </a:solidFill>
                          <a:effectLst/>
                          <a:latin typeface="Roboto" panose="02000000000000000000" pitchFamily="2" charset="0"/>
                        </a:rPr>
                        <a:t>(3 weeks)</a:t>
                      </a:r>
                      <a:endParaRPr lang="en-US" b="0" i="0">
                        <a:solidFill>
                          <a:srgbClr val="FFFFFF"/>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gridSpan="2">
                  <a:txBody>
                    <a:bodyPr/>
                    <a:lstStyle/>
                    <a:p>
                      <a:pPr marL="0" indent="0" algn="ctr" fontAlgn="base">
                        <a:lnSpc>
                          <a:spcPts val="1200"/>
                        </a:lnSpc>
                        <a:buNone/>
                      </a:pPr>
                      <a:r>
                        <a:rPr lang="en-US" sz="1000" b="1" i="0">
                          <a:solidFill>
                            <a:srgbClr val="000000"/>
                          </a:solidFill>
                          <a:effectLst/>
                          <a:latin typeface="Roboto"/>
                        </a:rPr>
                        <a:t>Creating Narrative: </a:t>
                      </a:r>
                      <a:br>
                        <a:rPr lang="en-US" sz="1000" b="0" i="0">
                          <a:solidFill>
                            <a:srgbClr val="FFFFFF"/>
                          </a:solidFill>
                          <a:effectLst/>
                          <a:latin typeface="Roboto"/>
                        </a:rPr>
                      </a:br>
                      <a:r>
                        <a:rPr lang="en-US" sz="1000" b="0" i="0">
                          <a:solidFill>
                            <a:srgbClr val="000000"/>
                          </a:solidFill>
                          <a:effectLst/>
                          <a:latin typeface="Roboto"/>
                        </a:rPr>
                        <a:t>Quest</a:t>
                      </a:r>
                      <a:endParaRPr lang="en-US" b="0" i="0">
                        <a:solidFill>
                          <a:srgbClr val="FFFFFF"/>
                        </a:solidFill>
                        <a:effectLst/>
                        <a:latin typeface="Roboto"/>
                      </a:endParaRPr>
                    </a:p>
                    <a:p>
                      <a:pPr marL="0" indent="0" algn="ctr" fontAlgn="base">
                        <a:lnSpc>
                          <a:spcPts val="1050"/>
                        </a:lnSpc>
                        <a:buNone/>
                      </a:pPr>
                      <a:r>
                        <a:rPr lang="en-US" sz="900" b="0" i="0">
                          <a:solidFill>
                            <a:srgbClr val="3E9C64"/>
                          </a:solidFill>
                          <a:effectLst/>
                          <a:latin typeface="Roboto" panose="02000000000000000000" pitchFamily="2" charset="0"/>
                        </a:rPr>
                        <a:t>Beowulf</a:t>
                      </a:r>
                      <a:endParaRPr lang="en-US" b="0" i="0">
                        <a:solidFill>
                          <a:srgbClr val="FFFFFF"/>
                        </a:solidFill>
                        <a:effectLst/>
                      </a:endParaRPr>
                    </a:p>
                    <a:p>
                      <a:pPr marL="0" indent="0" algn="ctr" fontAlgn="base">
                        <a:lnSpc>
                          <a:spcPts val="1050"/>
                        </a:lnSpc>
                        <a:buNone/>
                      </a:pPr>
                      <a:r>
                        <a:rPr lang="en-US" sz="900" b="0" i="0">
                          <a:solidFill>
                            <a:srgbClr val="000000"/>
                          </a:solidFill>
                          <a:effectLst/>
                          <a:latin typeface="Roboto" panose="02000000000000000000" pitchFamily="2" charset="0"/>
                        </a:rPr>
                        <a:t>(2 weeks)</a:t>
                      </a:r>
                      <a:endParaRPr lang="en-GB" b="0" i="0">
                        <a:solidFill>
                          <a:srgbClr val="FFFFFF"/>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hMerge="1">
                  <a:txBody>
                    <a:bodyPr/>
                    <a:lstStyle/>
                    <a:p>
                      <a:endParaRPr lang="en-GB"/>
                    </a:p>
                  </a:txBody>
                  <a:tcPr/>
                </a:tc>
                <a:extLst>
                  <a:ext uri="{0D108BD9-81ED-4DB2-BD59-A6C34878D82A}">
                    <a16:rowId xmlns:a16="http://schemas.microsoft.com/office/drawing/2014/main" val="4153052641"/>
                  </a:ext>
                </a:extLst>
              </a:tr>
              <a:tr h="1695450">
                <a:tc>
                  <a:txBody>
                    <a:bodyPr/>
                    <a:lstStyle/>
                    <a:p>
                      <a:pPr marL="0" indent="0" algn="ctr" fontAlgn="base">
                        <a:lnSpc>
                          <a:spcPts val="1200"/>
                        </a:lnSpc>
                        <a:buNone/>
                      </a:pPr>
                      <a:r>
                        <a:rPr lang="en-GB" sz="1000" b="1" i="0">
                          <a:solidFill>
                            <a:srgbClr val="000000"/>
                          </a:solidFill>
                          <a:effectLst/>
                          <a:latin typeface="United Curriculum" panose="020B0604020202020204" charset="0"/>
                        </a:rPr>
                        <a:t>Summer</a:t>
                      </a:r>
                      <a:endParaRPr lang="en-US" b="0" i="0">
                        <a:solidFill>
                          <a:srgbClr val="FFFFFF"/>
                        </a:solidFill>
                        <a:effectLst/>
                      </a:endParaRPr>
                    </a:p>
                  </a:txBody>
                  <a:tcPr marL="35995" marR="35995" marT="35995" marB="3599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gridSpan="2">
                  <a:txBody>
                    <a:bodyPr/>
                    <a:lstStyle/>
                    <a:p>
                      <a:pPr marL="0" indent="0" algn="ctr" fontAlgn="base">
                        <a:lnSpc>
                          <a:spcPts val="1275"/>
                        </a:lnSpc>
                        <a:buNone/>
                      </a:pPr>
                      <a:r>
                        <a:rPr lang="en-US" sz="1050" b="1" i="0">
                          <a:solidFill>
                            <a:srgbClr val="000000"/>
                          </a:solidFill>
                          <a:effectLst/>
                          <a:latin typeface="Roboto" panose="02000000000000000000" pitchFamily="2" charset="0"/>
                        </a:rPr>
                        <a:t>Writing to Inform: </a:t>
                      </a:r>
                      <a:endParaRPr lang="en-US" b="0" i="0">
                        <a:solidFill>
                          <a:srgbClr val="FFFFFF"/>
                        </a:solidFill>
                        <a:effectLst/>
                      </a:endParaRPr>
                    </a:p>
                    <a:p>
                      <a:pPr marL="0" indent="0" algn="ctr" fontAlgn="base">
                        <a:lnSpc>
                          <a:spcPts val="1200"/>
                        </a:lnSpc>
                        <a:buNone/>
                      </a:pPr>
                      <a:r>
                        <a:rPr lang="en-US" sz="1000" b="0" i="0">
                          <a:solidFill>
                            <a:srgbClr val="3E9C64"/>
                          </a:solidFill>
                          <a:effectLst/>
                          <a:latin typeface="Roboto" panose="02000000000000000000" pitchFamily="2" charset="0"/>
                        </a:rPr>
                        <a:t>The Tigers' Tale: A conservation story – Catherine Barr</a:t>
                      </a:r>
                      <a:endParaRPr lang="en-US" b="0" i="0">
                        <a:solidFill>
                          <a:srgbClr val="FFFFFF"/>
                        </a:solidFill>
                        <a:effectLst/>
                      </a:endParaRPr>
                    </a:p>
                    <a:p>
                      <a:pPr marL="0" indent="0" algn="ctr" fontAlgn="base">
                        <a:lnSpc>
                          <a:spcPts val="1200"/>
                        </a:lnSpc>
                        <a:buNone/>
                      </a:pPr>
                      <a:r>
                        <a:rPr lang="en-US" sz="1000" b="0" i="0">
                          <a:solidFill>
                            <a:srgbClr val="3E9C64"/>
                          </a:solidFill>
                          <a:effectLst/>
                          <a:latin typeface="Roboto" panose="02000000000000000000" pitchFamily="2" charset="0"/>
                        </a:rPr>
                        <a:t>The Big Picture: Wildlife Conservation – Lyn Coutts</a:t>
                      </a:r>
                      <a:endParaRPr lang="en-US" b="0" i="0">
                        <a:solidFill>
                          <a:srgbClr val="FFFFFF"/>
                        </a:solidFill>
                        <a:effectLst/>
                      </a:endParaRPr>
                    </a:p>
                    <a:p>
                      <a:pPr marL="0" indent="0" algn="ctr" fontAlgn="base">
                        <a:lnSpc>
                          <a:spcPts val="1200"/>
                        </a:lnSpc>
                        <a:buNone/>
                      </a:pPr>
                      <a:r>
                        <a:rPr lang="en-US" sz="1000" b="0" i="0">
                          <a:solidFill>
                            <a:srgbClr val="000000"/>
                          </a:solidFill>
                          <a:effectLst/>
                          <a:latin typeface="Roboto" panose="02000000000000000000" pitchFamily="2" charset="0"/>
                        </a:rPr>
                        <a:t>(2 weeks)</a:t>
                      </a:r>
                      <a:endParaRPr lang="en-US" b="0" i="0">
                        <a:solidFill>
                          <a:srgbClr val="FFFFFF"/>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hMerge="1">
                  <a:txBody>
                    <a:bodyPr/>
                    <a:lstStyle/>
                    <a:p>
                      <a:endParaRPr lang="en-GB"/>
                    </a:p>
                  </a:txBody>
                  <a:tcPr/>
                </a:tc>
                <a:tc gridSpan="2">
                  <a:txBody>
                    <a:bodyPr/>
                    <a:lstStyle/>
                    <a:p>
                      <a:pPr marL="0" indent="0" algn="ctr" fontAlgn="base">
                        <a:lnSpc>
                          <a:spcPts val="1125"/>
                        </a:lnSpc>
                        <a:buNone/>
                      </a:pPr>
                      <a:r>
                        <a:rPr lang="en-US" sz="950" b="1" i="0">
                          <a:solidFill>
                            <a:srgbClr val="000000"/>
                          </a:solidFill>
                          <a:effectLst/>
                          <a:latin typeface="Roboto" panose="02000000000000000000" pitchFamily="2" charset="0"/>
                        </a:rPr>
                        <a:t>Modern Retellings:</a:t>
                      </a:r>
                      <a:r>
                        <a:rPr lang="en-US" sz="950" b="0" i="0">
                          <a:solidFill>
                            <a:srgbClr val="000000"/>
                          </a:solidFill>
                          <a:effectLst/>
                          <a:latin typeface="Roboto" panose="02000000000000000000" pitchFamily="2" charset="0"/>
                        </a:rPr>
                        <a:t> Shakespeare</a:t>
                      </a:r>
                      <a:endParaRPr lang="en-US" b="0" i="0">
                        <a:solidFill>
                          <a:srgbClr val="FFFFFF"/>
                        </a:solidFill>
                        <a:effectLst/>
                      </a:endParaRPr>
                    </a:p>
                    <a:p>
                      <a:pPr marL="0" indent="0" algn="ctr" fontAlgn="base">
                        <a:lnSpc>
                          <a:spcPts val="1050"/>
                        </a:lnSpc>
                        <a:buNone/>
                      </a:pPr>
                      <a:r>
                        <a:rPr lang="en-US" sz="900" b="0" i="0">
                          <a:solidFill>
                            <a:srgbClr val="3E9C64"/>
                          </a:solidFill>
                          <a:effectLst/>
                          <a:latin typeface="Roboto" panose="02000000000000000000" pitchFamily="2" charset="0"/>
                        </a:rPr>
                        <a:t>Mr. William Shakespeare’s Plays – Marcia Williams</a:t>
                      </a:r>
                      <a:endParaRPr lang="en-US" b="0" i="0">
                        <a:solidFill>
                          <a:srgbClr val="FFFFFF"/>
                        </a:solidFill>
                        <a:effectLst/>
                      </a:endParaRPr>
                    </a:p>
                    <a:p>
                      <a:pPr marL="0" indent="0" algn="ctr" fontAlgn="base">
                        <a:lnSpc>
                          <a:spcPts val="1050"/>
                        </a:lnSpc>
                        <a:buNone/>
                      </a:pPr>
                      <a:r>
                        <a:rPr lang="en-US" sz="900" b="0" i="0">
                          <a:solidFill>
                            <a:srgbClr val="000000"/>
                          </a:solidFill>
                          <a:effectLst/>
                          <a:latin typeface="Roboto" panose="02000000000000000000" pitchFamily="2" charset="0"/>
                        </a:rPr>
                        <a:t>(2 weeks)</a:t>
                      </a:r>
                      <a:endParaRPr lang="en-US" b="0" i="0">
                        <a:solidFill>
                          <a:srgbClr val="FFFFFF"/>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hMerge="1">
                  <a:txBody>
                    <a:bodyPr/>
                    <a:lstStyle/>
                    <a:p>
                      <a:endParaRPr lang="en-GB"/>
                    </a:p>
                  </a:txBody>
                  <a:tcPr/>
                </a:tc>
                <a:tc gridSpan="2">
                  <a:txBody>
                    <a:bodyPr/>
                    <a:lstStyle/>
                    <a:p>
                      <a:pPr marL="0" indent="0" algn="ctr" fontAlgn="base">
                        <a:lnSpc>
                          <a:spcPts val="1050"/>
                        </a:lnSpc>
                        <a:buNone/>
                      </a:pPr>
                      <a:r>
                        <a:rPr lang="en-US" sz="900" b="1" i="0">
                          <a:solidFill>
                            <a:srgbClr val="000000"/>
                          </a:solidFill>
                          <a:effectLst/>
                          <a:latin typeface="Calibri"/>
                        </a:rPr>
                        <a:t>Narrative Non Fiction</a:t>
                      </a:r>
                      <a:endParaRPr lang="en-US" b="0" i="0">
                        <a:solidFill>
                          <a:srgbClr val="FFFFFF"/>
                        </a:solidFill>
                        <a:effectLst/>
                        <a:latin typeface="Calibri"/>
                      </a:endParaRPr>
                    </a:p>
                    <a:p>
                      <a:pPr marL="0" indent="0" algn="ctr" fontAlgn="base">
                        <a:lnSpc>
                          <a:spcPts val="1050"/>
                        </a:lnSpc>
                        <a:buNone/>
                      </a:pPr>
                      <a:r>
                        <a:rPr lang="en-US" sz="900" b="1" i="0">
                          <a:solidFill>
                            <a:srgbClr val="00B050"/>
                          </a:solidFill>
                          <a:effectLst/>
                          <a:latin typeface="Calibri" panose="020F0502020204030204" pitchFamily="34" charset="0"/>
                        </a:rPr>
                        <a:t>Moth – Isobel Thomas </a:t>
                      </a:r>
                      <a:endParaRPr lang="en-US" b="0" i="0">
                        <a:solidFill>
                          <a:srgbClr val="FFFFFF"/>
                        </a:solidFill>
                        <a:effectLst/>
                      </a:endParaRPr>
                    </a:p>
                    <a:p>
                      <a:pPr marL="0" indent="0" algn="ctr" fontAlgn="base">
                        <a:lnSpc>
                          <a:spcPts val="1050"/>
                        </a:lnSpc>
                        <a:buNone/>
                      </a:pPr>
                      <a:r>
                        <a:rPr lang="en-US" sz="900" b="1" i="0">
                          <a:solidFill>
                            <a:srgbClr val="052264"/>
                          </a:solidFill>
                          <a:effectLst/>
                          <a:latin typeface="Calibri" panose="020F0502020204030204" pitchFamily="34" charset="0"/>
                        </a:rPr>
                        <a:t>(2 weeks)</a:t>
                      </a:r>
                      <a:endParaRPr lang="en-US" b="0" i="0">
                        <a:solidFill>
                          <a:srgbClr val="FFFFFF"/>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hMerge="1">
                  <a:txBody>
                    <a:bodyPr/>
                    <a:lstStyle/>
                    <a:p>
                      <a:endParaRPr lang="en-GB"/>
                    </a:p>
                  </a:txBody>
                  <a:tcPr/>
                </a:tc>
                <a:tc gridSpan="3">
                  <a:txBody>
                    <a:bodyPr/>
                    <a:lstStyle/>
                    <a:p>
                      <a:pPr marL="0" indent="0" algn="ctr" fontAlgn="base">
                        <a:lnSpc>
                          <a:spcPts val="1125"/>
                        </a:lnSpc>
                        <a:buNone/>
                      </a:pPr>
                      <a:r>
                        <a:rPr lang="en-US" sz="950" b="1" i="0">
                          <a:solidFill>
                            <a:srgbClr val="000000"/>
                          </a:solidFill>
                          <a:effectLst/>
                          <a:latin typeface="Roboto" panose="02000000000000000000" pitchFamily="2" charset="0"/>
                        </a:rPr>
                        <a:t>Class Anthology: </a:t>
                      </a:r>
                      <a:endParaRPr lang="en-US" b="0" i="0">
                        <a:solidFill>
                          <a:srgbClr val="FFFFFF"/>
                        </a:solidFill>
                        <a:effectLst/>
                      </a:endParaRPr>
                    </a:p>
                    <a:p>
                      <a:pPr marL="0" indent="0" algn="ctr" fontAlgn="base">
                        <a:lnSpc>
                          <a:spcPts val="1050"/>
                        </a:lnSpc>
                        <a:buNone/>
                      </a:pPr>
                      <a:r>
                        <a:rPr lang="en-US" sz="900" b="0" i="0">
                          <a:solidFill>
                            <a:srgbClr val="3E9C64"/>
                          </a:solidFill>
                          <a:effectLst/>
                          <a:latin typeface="Roboto" panose="02000000000000000000" pitchFamily="2" charset="0"/>
                        </a:rPr>
                        <a:t>Book of Hopes – Katherine Rundell</a:t>
                      </a:r>
                      <a:endParaRPr lang="en-US" b="0" i="0">
                        <a:solidFill>
                          <a:srgbClr val="FFFFFF"/>
                        </a:solidFill>
                        <a:effectLst/>
                      </a:endParaRPr>
                    </a:p>
                    <a:p>
                      <a:pPr marL="0" indent="0" algn="ctr" fontAlgn="base">
                        <a:lnSpc>
                          <a:spcPts val="1050"/>
                        </a:lnSpc>
                        <a:buNone/>
                      </a:pPr>
                      <a:r>
                        <a:rPr lang="en-US" sz="900" b="1" i="0">
                          <a:solidFill>
                            <a:srgbClr val="FFFFFF"/>
                          </a:solidFill>
                          <a:effectLst/>
                          <a:highlight>
                            <a:srgbClr val="3E9C64"/>
                          </a:highlight>
                          <a:latin typeface="Roboto" panose="02000000000000000000" pitchFamily="2" charset="0"/>
                        </a:rPr>
                        <a:t>Poetry Link</a:t>
                      </a:r>
                      <a:endParaRPr lang="en-US" b="0" i="0">
                        <a:solidFill>
                          <a:srgbClr val="FFFFFF"/>
                        </a:solidFill>
                        <a:effectLst/>
                      </a:endParaRPr>
                    </a:p>
                    <a:p>
                      <a:pPr marL="0" indent="0" algn="ctr" fontAlgn="base">
                        <a:lnSpc>
                          <a:spcPts val="1050"/>
                        </a:lnSpc>
                        <a:buNone/>
                      </a:pPr>
                      <a:r>
                        <a:rPr lang="en-US" sz="900" b="0" i="0">
                          <a:solidFill>
                            <a:srgbClr val="000000"/>
                          </a:solidFill>
                          <a:effectLst/>
                          <a:latin typeface="Roboto" panose="02000000000000000000" pitchFamily="2" charset="0"/>
                        </a:rPr>
                        <a:t>(3 weeks)</a:t>
                      </a:r>
                      <a:endParaRPr lang="en-US" b="0" i="0">
                        <a:solidFill>
                          <a:srgbClr val="FFFFFF"/>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gridSpan="2">
                  <a:txBody>
                    <a:bodyPr/>
                    <a:lstStyle/>
                    <a:p>
                      <a:pPr marL="0" indent="0" algn="ctr" fontAlgn="base">
                        <a:lnSpc>
                          <a:spcPts val="1125"/>
                        </a:lnSpc>
                        <a:buNone/>
                      </a:pPr>
                      <a:r>
                        <a:rPr lang="en-US" sz="950" b="1" i="0">
                          <a:solidFill>
                            <a:srgbClr val="000000"/>
                          </a:solidFill>
                          <a:effectLst/>
                          <a:latin typeface="Roboto" panose="02000000000000000000" pitchFamily="2" charset="0"/>
                        </a:rPr>
                        <a:t>Fact or Fiction: </a:t>
                      </a:r>
                      <a:endParaRPr lang="en-US" b="0" i="0">
                        <a:solidFill>
                          <a:srgbClr val="FFFFFF"/>
                        </a:solidFill>
                        <a:effectLst/>
                      </a:endParaRPr>
                    </a:p>
                    <a:p>
                      <a:pPr marL="0" indent="0" algn="ctr" fontAlgn="base">
                        <a:lnSpc>
                          <a:spcPts val="1050"/>
                        </a:lnSpc>
                        <a:buNone/>
                      </a:pPr>
                      <a:r>
                        <a:rPr lang="en-US" sz="900" b="0" i="0">
                          <a:solidFill>
                            <a:srgbClr val="3E9C64"/>
                          </a:solidFill>
                          <a:effectLst/>
                          <a:latin typeface="Roboto" panose="02000000000000000000" pitchFamily="2" charset="0"/>
                        </a:rPr>
                        <a:t>History’s Mysteries – National Geographic Kids</a:t>
                      </a:r>
                      <a:endParaRPr lang="en-US" b="0" i="0">
                        <a:solidFill>
                          <a:srgbClr val="FFFFFF"/>
                        </a:solidFill>
                        <a:effectLst/>
                      </a:endParaRPr>
                    </a:p>
                    <a:p>
                      <a:pPr marL="0" indent="0" algn="ctr" fontAlgn="base">
                        <a:lnSpc>
                          <a:spcPts val="1050"/>
                        </a:lnSpc>
                        <a:buNone/>
                      </a:pPr>
                      <a:r>
                        <a:rPr lang="en-US" sz="900" b="0" i="0">
                          <a:solidFill>
                            <a:srgbClr val="000000"/>
                          </a:solidFill>
                          <a:effectLst/>
                          <a:latin typeface="Roboto" panose="02000000000000000000" pitchFamily="2" charset="0"/>
                        </a:rPr>
                        <a:t>(2 weeks)</a:t>
                      </a:r>
                      <a:endParaRPr lang="en-GB" b="0" i="0">
                        <a:solidFill>
                          <a:srgbClr val="FFFFFF"/>
                        </a:solidFill>
                        <a:effectLst/>
                      </a:endParaRPr>
                    </a:p>
                  </a:txBody>
                  <a:tcPr marL="59141" marR="59141"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hMerge="1">
                  <a:txBody>
                    <a:bodyPr/>
                    <a:lstStyle/>
                    <a:p>
                      <a:endParaRPr lang="en-GB"/>
                    </a:p>
                  </a:txBody>
                  <a:tcPr/>
                </a:tc>
                <a:extLst>
                  <a:ext uri="{0D108BD9-81ED-4DB2-BD59-A6C34878D82A}">
                    <a16:rowId xmlns:a16="http://schemas.microsoft.com/office/drawing/2014/main" val="2072416228"/>
                  </a:ext>
                </a:extLst>
              </a:tr>
            </a:tbl>
          </a:graphicData>
        </a:graphic>
      </p:graphicFrame>
    </p:spTree>
    <p:extLst>
      <p:ext uri="{BB962C8B-B14F-4D97-AF65-F5344CB8AC3E}">
        <p14:creationId xmlns:p14="http://schemas.microsoft.com/office/powerpoint/2010/main" val="1079453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8BF66-DE9B-905A-5CCD-E7ED8C3FCDD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5395D0D-064F-60FB-999F-06083E963432}"/>
              </a:ext>
            </a:extLst>
          </p:cNvPr>
          <p:cNvSpPr>
            <a:spLocks noGrp="1"/>
          </p:cNvSpPr>
          <p:nvPr>
            <p:ph type="body" sz="quarter" idx="10"/>
          </p:nvPr>
        </p:nvSpPr>
        <p:spPr/>
        <p:txBody>
          <a:bodyPr/>
          <a:lstStyle/>
          <a:p>
            <a:r>
              <a:rPr lang="en-GB" sz="2400" noProof="0"/>
              <a:t>Communication and Language: </a:t>
            </a:r>
            <a:r>
              <a:rPr lang="en-GB" sz="2400" noProof="0">
                <a:solidFill>
                  <a:schemeClr val="tx1">
                    <a:lumMod val="50000"/>
                  </a:schemeClr>
                </a:solidFill>
              </a:rPr>
              <a:t>Termly Milestones</a:t>
            </a:r>
            <a:endParaRPr lang="en-GB" sz="2400" u="sng" noProof="0">
              <a:solidFill>
                <a:schemeClr val="tx1">
                  <a:lumMod val="50000"/>
                </a:schemeClr>
              </a:solidFill>
            </a:endParaRPr>
          </a:p>
        </p:txBody>
      </p:sp>
      <p:grpSp>
        <p:nvGrpSpPr>
          <p:cNvPr id="8" name="Group 7">
            <a:extLst>
              <a:ext uri="{FF2B5EF4-FFF2-40B4-BE49-F238E27FC236}">
                <a16:creationId xmlns:a16="http://schemas.microsoft.com/office/drawing/2014/main" id="{BB0E42B5-FF22-AFB3-562B-FF52C14DE9BB}"/>
              </a:ext>
            </a:extLst>
          </p:cNvPr>
          <p:cNvGrpSpPr/>
          <p:nvPr/>
        </p:nvGrpSpPr>
        <p:grpSpPr>
          <a:xfrm>
            <a:off x="-636252" y="6261570"/>
            <a:ext cx="1260323" cy="1192859"/>
            <a:chOff x="-2681662" y="4062078"/>
            <a:chExt cx="2019221" cy="1911133"/>
          </a:xfrm>
        </p:grpSpPr>
        <p:sp>
          <p:nvSpPr>
            <p:cNvPr id="9" name="Arc 8">
              <a:extLst>
                <a:ext uri="{FF2B5EF4-FFF2-40B4-BE49-F238E27FC236}">
                  <a16:creationId xmlns:a16="http://schemas.microsoft.com/office/drawing/2014/main" id="{8A92AC9C-2EDD-FEA3-8B00-D6FEFE57D67D}"/>
                </a:ext>
              </a:extLst>
            </p:cNvPr>
            <p:cNvSpPr/>
            <p:nvPr userDrawn="1"/>
          </p:nvSpPr>
          <p:spPr>
            <a:xfrm>
              <a:off x="-2681662" y="4062078"/>
              <a:ext cx="2019221" cy="1911133"/>
            </a:xfrm>
            <a:prstGeom prst="arc">
              <a:avLst/>
            </a:prstGeom>
            <a:solidFill>
              <a:schemeClr val="bg2"/>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41E92940-071C-78F4-461D-C76AD823175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6708"/>
            <a:stretch/>
          </p:blipFill>
          <p:spPr>
            <a:xfrm>
              <a:off x="-1586016" y="4352551"/>
              <a:ext cx="731916" cy="588653"/>
            </a:xfrm>
            <a:prstGeom prst="rect">
              <a:avLst/>
            </a:prstGeom>
          </p:spPr>
        </p:pic>
      </p:grpSp>
      <p:sp>
        <p:nvSpPr>
          <p:cNvPr id="12" name="Freeform: Shape 11">
            <a:extLst>
              <a:ext uri="{FF2B5EF4-FFF2-40B4-BE49-F238E27FC236}">
                <a16:creationId xmlns:a16="http://schemas.microsoft.com/office/drawing/2014/main" id="{D8F66605-5558-3A9B-0846-83DF5FE094F3}"/>
              </a:ext>
            </a:extLst>
          </p:cNvPr>
          <p:cNvSpPr/>
          <p:nvPr/>
        </p:nvSpPr>
        <p:spPr>
          <a:xfrm>
            <a:off x="0" y="840173"/>
            <a:ext cx="4891182" cy="368165"/>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237159" y="55977"/>
                </a:lnTo>
                <a:lnTo>
                  <a:pt x="1435"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800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BeeZee" panose="02000000000000000000" pitchFamily="2" charset="0"/>
                <a:ea typeface="Roboto Slab" pitchFamily="2" charset="0"/>
                <a:cs typeface="+mn-cs"/>
              </a:rPr>
              <a:t>Listening, Attention and Understanding</a:t>
            </a:r>
          </a:p>
        </p:txBody>
      </p:sp>
      <p:graphicFrame>
        <p:nvGraphicFramePr>
          <p:cNvPr id="13" name="Table 12">
            <a:extLst>
              <a:ext uri="{FF2B5EF4-FFF2-40B4-BE49-F238E27FC236}">
                <a16:creationId xmlns:a16="http://schemas.microsoft.com/office/drawing/2014/main" id="{7B11B8C8-E5E5-3367-B6D8-DBEA558524EA}"/>
              </a:ext>
            </a:extLst>
          </p:cNvPr>
          <p:cNvGraphicFramePr>
            <a:graphicFrameLocks noGrp="1"/>
          </p:cNvGraphicFramePr>
          <p:nvPr/>
        </p:nvGraphicFramePr>
        <p:xfrm>
          <a:off x="174032" y="1321884"/>
          <a:ext cx="4392000" cy="4826357"/>
        </p:xfrm>
        <a:graphic>
          <a:graphicData uri="http://schemas.openxmlformats.org/drawingml/2006/table">
            <a:tbl>
              <a:tblPr firstRow="1" bandRow="1">
                <a:tableStyleId>{5C22544A-7EE6-4342-B048-85BDC9FD1C3A}</a:tableStyleId>
              </a:tblPr>
              <a:tblGrid>
                <a:gridCol w="180000">
                  <a:extLst>
                    <a:ext uri="{9D8B030D-6E8A-4147-A177-3AD203B41FA5}">
                      <a16:colId xmlns:a16="http://schemas.microsoft.com/office/drawing/2014/main" val="2371532815"/>
                    </a:ext>
                  </a:extLst>
                </a:gridCol>
                <a:gridCol w="180000">
                  <a:extLst>
                    <a:ext uri="{9D8B030D-6E8A-4147-A177-3AD203B41FA5}">
                      <a16:colId xmlns:a16="http://schemas.microsoft.com/office/drawing/2014/main" val="3992725249"/>
                    </a:ext>
                  </a:extLst>
                </a:gridCol>
                <a:gridCol w="4032000">
                  <a:extLst>
                    <a:ext uri="{9D8B030D-6E8A-4147-A177-3AD203B41FA5}">
                      <a16:colId xmlns:a16="http://schemas.microsoft.com/office/drawing/2014/main" val="193742007"/>
                    </a:ext>
                  </a:extLst>
                </a:gridCol>
              </a:tblGrid>
              <a:tr h="292510">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noProof="0">
                          <a:solidFill>
                            <a:schemeClr val="bg1"/>
                          </a:solidFill>
                          <a:latin typeface="ABeeZee" panose="02000000000000000000" pitchFamily="2" charset="0"/>
                        </a:rPr>
                        <a:t>N2</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noProof="0" err="1">
                          <a:solidFill>
                            <a:schemeClr val="bg1"/>
                          </a:solidFill>
                          <a:latin typeface="ABeeZee" panose="02000000000000000000" pitchFamily="2" charset="0"/>
                        </a:rPr>
                        <a:t>Aut</a:t>
                      </a:r>
                      <a:endParaRPr lang="en-GB" sz="1000" b="1" noProof="0">
                        <a:solidFill>
                          <a:schemeClr val="bg1"/>
                        </a:solidFill>
                        <a:latin typeface="ABeeZee" panose="02000000000000000000" pitchFamily="2" charset="0"/>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2000" indent="-72000" algn="l">
                        <a:lnSpc>
                          <a:spcPct val="100000"/>
                        </a:lnSpc>
                        <a:spcBef>
                          <a:spcPts val="0"/>
                        </a:spcBef>
                        <a:spcAft>
                          <a:spcPts val="0"/>
                        </a:spcAft>
                        <a:buFont typeface="Arial" panose="020B0604020202020204" pitchFamily="34" charset="0"/>
                        <a:buChar char="•"/>
                      </a:pPr>
                      <a:r>
                        <a:rPr lang="en-GB" sz="900" b="0" kern="1200" noProof="0">
                          <a:solidFill>
                            <a:schemeClr val="bg1"/>
                          </a:solidFill>
                          <a:latin typeface="Roboto" panose="02000000000000000000" pitchFamily="2" charset="0"/>
                          <a:ea typeface="Roboto" panose="02000000000000000000" pitchFamily="2" charset="0"/>
                          <a:cs typeface="+mn-cs"/>
                        </a:rPr>
                        <a:t>Understand simple instructions like “give to nanny” or “stop”.</a:t>
                      </a:r>
                    </a:p>
                    <a:p>
                      <a:pPr marL="72000" indent="-72000" algn="l">
                        <a:lnSpc>
                          <a:spcPct val="100000"/>
                        </a:lnSpc>
                        <a:spcBef>
                          <a:spcPts val="0"/>
                        </a:spcBef>
                        <a:spcAft>
                          <a:spcPts val="0"/>
                        </a:spcAft>
                        <a:buFont typeface="Arial" panose="020B0604020202020204" pitchFamily="34" charset="0"/>
                        <a:buChar char="•"/>
                      </a:pPr>
                      <a:r>
                        <a:rPr lang="en-GB" sz="900" b="0" kern="1200" noProof="0">
                          <a:solidFill>
                            <a:schemeClr val="bg1"/>
                          </a:solidFill>
                          <a:latin typeface="Roboto" panose="02000000000000000000" pitchFamily="2" charset="0"/>
                          <a:ea typeface="Roboto" panose="02000000000000000000" pitchFamily="2" charset="0"/>
                          <a:cs typeface="+mn-cs"/>
                        </a:rPr>
                        <a:t>Identify familiar objects and properties for practitioners when they are described.</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noProof="0">
                          <a:solidFill>
                            <a:schemeClr val="bg1"/>
                          </a:solidFill>
                          <a:effectLst/>
                          <a:latin typeface="Roboto" panose="02000000000000000000" pitchFamily="2" charset="0"/>
                          <a:ea typeface="Roboto" panose="02000000000000000000" pitchFamily="2" charset="0"/>
                          <a:cs typeface="Times New Roman"/>
                        </a:rPr>
                        <a:t>Will listen to a short story read by an adult but can be easily distracted.</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3916502617"/>
                  </a:ext>
                </a:extLst>
              </a:tr>
              <a:tr h="357912">
                <a:tc vMerge="1">
                  <a:txBody>
                    <a:bodyPr/>
                    <a:lstStyle/>
                    <a:p>
                      <a:pPr algn="ctr"/>
                      <a:endParaRPr lang="en-GB" sz="1000" b="1">
                        <a:solidFill>
                          <a:schemeClr val="bg1"/>
                        </a:solidFill>
                        <a:latin typeface="ABeeZee" panose="02000000000000000000" pitchFamily="2" charset="0"/>
                      </a:endParaRP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r>
                        <a:rPr lang="en-GB" sz="1000" b="1" noProof="0">
                          <a:solidFill>
                            <a:schemeClr val="bg1"/>
                          </a:solidFill>
                          <a:latin typeface="ABeeZee" panose="02000000000000000000" pitchFamily="2" charset="0"/>
                        </a:rPr>
                        <a:t>Spr</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noProof="0">
                          <a:solidFill>
                            <a:schemeClr val="bg1"/>
                          </a:solidFill>
                          <a:latin typeface="Roboto" panose="02000000000000000000" pitchFamily="2" charset="0"/>
                          <a:ea typeface="Roboto" panose="02000000000000000000" pitchFamily="2" charset="0"/>
                        </a:rPr>
                        <a:t>Understand and act on longer sentences e.g.: ‘build big tower’ or ‘knock down tower’.</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noProof="0">
                          <a:solidFill>
                            <a:schemeClr val="bg1"/>
                          </a:solidFill>
                          <a:latin typeface="Roboto" panose="02000000000000000000" pitchFamily="2" charset="0"/>
                          <a:ea typeface="Roboto" panose="02000000000000000000" pitchFamily="2" charset="0"/>
                        </a:rPr>
                        <a:t>Identify familiar objects and properties when described with a two part phrase e.g.: ‘green dinosaur’, ‘tall cup’</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noProof="0">
                          <a:solidFill>
                            <a:schemeClr val="bg1"/>
                          </a:solidFill>
                          <a:effectLst/>
                          <a:latin typeface="Roboto" panose="02000000000000000000" pitchFamily="2" charset="0"/>
                          <a:ea typeface="Roboto" panose="02000000000000000000" pitchFamily="2" charset="0"/>
                          <a:cs typeface="Times New Roman"/>
                        </a:rPr>
                        <a:t>Recall parts of the story and join in repeated phrases</a:t>
                      </a:r>
                      <a:endParaRPr lang="en-GB" sz="900" noProof="0">
                        <a:solidFill>
                          <a:schemeClr val="bg1"/>
                        </a:solidFill>
                        <a:latin typeface="Roboto" panose="02000000000000000000" pitchFamily="2" charset="0"/>
                        <a:ea typeface="Roboto" panose="02000000000000000000" pitchFamily="2" charset="0"/>
                      </a:endParaRP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2879660222"/>
                  </a:ext>
                </a:extLst>
              </a:tr>
              <a:tr h="488717">
                <a:tc vMerge="1">
                  <a:txBody>
                    <a:bodyPr/>
                    <a:lstStyle/>
                    <a:p>
                      <a:pPr algn="ctr"/>
                      <a:endParaRPr lang="en-GB" sz="1000" b="1">
                        <a:solidFill>
                          <a:schemeClr val="bg1"/>
                        </a:solidFill>
                        <a:latin typeface="ABeeZee" panose="02000000000000000000" pitchFamily="2" charset="0"/>
                      </a:endParaRP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r>
                        <a:rPr lang="en-GB" sz="1000" b="1" noProof="0">
                          <a:solidFill>
                            <a:schemeClr val="bg1"/>
                          </a:solidFill>
                          <a:latin typeface="ABeeZee" panose="02000000000000000000" pitchFamily="2" charset="0"/>
                        </a:rPr>
                        <a:t>Sum</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noProof="0">
                          <a:solidFill>
                            <a:schemeClr val="bg1"/>
                          </a:solidFill>
                          <a:latin typeface="Roboto" panose="02000000000000000000" pitchFamily="2" charset="0"/>
                          <a:ea typeface="Roboto" panose="02000000000000000000" pitchFamily="2" charset="0"/>
                        </a:rPr>
                        <a:t>Can say and understand words for time e.g.: ‘now’ and ‘later’.</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noProof="0">
                          <a:solidFill>
                            <a:schemeClr val="bg1"/>
                          </a:solidFill>
                          <a:latin typeface="Roboto" panose="02000000000000000000" pitchFamily="2" charset="0"/>
                          <a:ea typeface="Roboto" panose="02000000000000000000" pitchFamily="2" charset="0"/>
                        </a:rPr>
                        <a:t>Can say and understand words for function </a:t>
                      </a:r>
                      <a:r>
                        <a:rPr lang="en-GB" sz="900" noProof="0" err="1">
                          <a:solidFill>
                            <a:schemeClr val="bg1"/>
                          </a:solidFill>
                          <a:latin typeface="Roboto" panose="02000000000000000000" pitchFamily="2" charset="0"/>
                          <a:ea typeface="Roboto" panose="02000000000000000000" pitchFamily="2" charset="0"/>
                        </a:rPr>
                        <a:t>e.g</a:t>
                      </a:r>
                      <a:r>
                        <a:rPr lang="en-GB" sz="900" noProof="0">
                          <a:solidFill>
                            <a:schemeClr val="bg1"/>
                          </a:solidFill>
                          <a:latin typeface="Roboto" panose="02000000000000000000" pitchFamily="2" charset="0"/>
                          <a:ea typeface="Roboto" panose="02000000000000000000" pitchFamily="2" charset="0"/>
                        </a:rPr>
                        <a:t>: can tell you a trowel is used for digging.</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noProof="0">
                          <a:solidFill>
                            <a:schemeClr val="bg1"/>
                          </a:solidFill>
                          <a:latin typeface="Roboto" panose="02000000000000000000" pitchFamily="2" charset="0"/>
                          <a:ea typeface="Roboto" panose="02000000000000000000" pitchFamily="2" charset="0"/>
                        </a:rPr>
                        <a:t>Can say and understand words for space e.g.: ‘over there’.</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noProof="0">
                          <a:solidFill>
                            <a:schemeClr val="bg1"/>
                          </a:solidFill>
                          <a:latin typeface="Roboto" panose="02000000000000000000" pitchFamily="2" charset="0"/>
                          <a:ea typeface="Roboto" panose="02000000000000000000" pitchFamily="2" charset="0"/>
                        </a:rPr>
                        <a:t>Understands some vocabulary related to size e.g.: ‘Can you find the big fish?’ </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noProof="0">
                          <a:solidFill>
                            <a:schemeClr val="bg1"/>
                          </a:solidFill>
                          <a:latin typeface="Roboto" panose="02000000000000000000" pitchFamily="2" charset="0"/>
                          <a:ea typeface="Roboto" panose="02000000000000000000" pitchFamily="2" charset="0"/>
                        </a:rPr>
                        <a:t>Listen to a short story read by an adult and ask questions about the book.</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2375968774"/>
                  </a:ext>
                </a:extLst>
              </a:tr>
              <a:tr h="488717">
                <a:tc rowSpan="3">
                  <a:txBody>
                    <a:bodyPr/>
                    <a:lstStyle/>
                    <a:p>
                      <a:pPr algn="ctr"/>
                      <a:r>
                        <a:rPr lang="en-GB" sz="1000" b="1" noProof="0">
                          <a:solidFill>
                            <a:schemeClr val="bg1"/>
                          </a:solidFill>
                          <a:latin typeface="ABeeZee" panose="02000000000000000000" pitchFamily="2" charset="0"/>
                        </a:rPr>
                        <a:t>N3-4</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noProof="0" err="1">
                          <a:solidFill>
                            <a:schemeClr val="bg1"/>
                          </a:solidFill>
                          <a:latin typeface="ABeeZee" panose="02000000000000000000" pitchFamily="2" charset="0"/>
                        </a:rPr>
                        <a:t>Aut</a:t>
                      </a:r>
                      <a:endParaRPr lang="en-GB" sz="1000" b="1" noProof="0">
                        <a:solidFill>
                          <a:schemeClr val="bg1"/>
                        </a:solidFill>
                        <a:latin typeface="ABeeZee" panose="02000000000000000000" pitchFamily="2" charset="0"/>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2000" lvl="0" indent="-72000" algn="l">
                        <a:lnSpc>
                          <a:spcPct val="100000"/>
                        </a:lnSpc>
                        <a:spcBef>
                          <a:spcPts val="0"/>
                        </a:spcBef>
                        <a:spcAft>
                          <a:spcPts val="0"/>
                        </a:spcAft>
                        <a:buFont typeface="Arial" panose="020B0604020202020204" pitchFamily="34" charset="0"/>
                        <a:buChar char="•"/>
                        <a:tabLst>
                          <a:tab pos="457200" algn="l"/>
                        </a:tabLst>
                      </a:pPr>
                      <a:r>
                        <a:rPr lang="en-GB" sz="900" i="0" noProof="0">
                          <a:solidFill>
                            <a:schemeClr val="bg1"/>
                          </a:solidFill>
                          <a:effectLst/>
                          <a:latin typeface="Roboto" panose="02000000000000000000" pitchFamily="2" charset="0"/>
                          <a:ea typeface="Roboto" panose="02000000000000000000" pitchFamily="2" charset="0"/>
                        </a:rPr>
                        <a:t>Be able to talk about familiar books:</a:t>
                      </a:r>
                    </a:p>
                    <a:p>
                      <a:pPr marL="529200" lvl="2" indent="-72000" algn="l">
                        <a:lnSpc>
                          <a:spcPct val="100000"/>
                        </a:lnSpc>
                        <a:spcBef>
                          <a:spcPts val="0"/>
                        </a:spcBef>
                        <a:spcAft>
                          <a:spcPts val="0"/>
                        </a:spcAft>
                        <a:buFontTx/>
                        <a:buChar char="-"/>
                        <a:tabLst>
                          <a:tab pos="457200" algn="l"/>
                        </a:tabLst>
                      </a:pPr>
                      <a:r>
                        <a:rPr lang="en-GB" sz="900" i="0" noProof="0">
                          <a:solidFill>
                            <a:schemeClr val="bg1"/>
                          </a:solidFill>
                          <a:effectLst/>
                          <a:latin typeface="Roboto" panose="02000000000000000000" pitchFamily="2" charset="0"/>
                          <a:ea typeface="Roboto" panose="02000000000000000000" pitchFamily="2" charset="0"/>
                        </a:rPr>
                        <a:t>Sit and listen to a story</a:t>
                      </a:r>
                    </a:p>
                    <a:p>
                      <a:pPr marL="529200" lvl="2" indent="-72000" algn="l">
                        <a:lnSpc>
                          <a:spcPct val="100000"/>
                        </a:lnSpc>
                        <a:spcBef>
                          <a:spcPts val="0"/>
                        </a:spcBef>
                        <a:spcAft>
                          <a:spcPts val="0"/>
                        </a:spcAft>
                        <a:buFontTx/>
                        <a:buChar char="-"/>
                        <a:tabLst>
                          <a:tab pos="457200" algn="l"/>
                        </a:tabLst>
                      </a:pPr>
                      <a:r>
                        <a:rPr lang="en-GB" sz="900" i="0" noProof="0">
                          <a:solidFill>
                            <a:schemeClr val="bg1"/>
                          </a:solidFill>
                          <a:effectLst/>
                          <a:latin typeface="Roboto" panose="02000000000000000000" pitchFamily="2" charset="0"/>
                          <a:ea typeface="Roboto" panose="02000000000000000000" pitchFamily="2" charset="0"/>
                        </a:rPr>
                        <a:t>Answer simple question about what they have heard</a:t>
                      </a:r>
                      <a:endParaRPr lang="en-GB" sz="900" b="1" i="0" noProof="0">
                        <a:solidFill>
                          <a:schemeClr val="bg1"/>
                        </a:solidFill>
                        <a:latin typeface="Roboto" panose="02000000000000000000" pitchFamily="2" charset="0"/>
                        <a:ea typeface="Roboto" panose="02000000000000000000" pitchFamily="2" charset="0"/>
                      </a:endParaRP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Enjoy listening to longer stories and can remember much of what happens.</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Understand a question or instruction that has two parts, such as “Get your coat and wait at the door”.</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2392140818"/>
                  </a:ext>
                </a:extLst>
              </a:tr>
              <a:tr h="488717">
                <a:tc vMerge="1">
                  <a:txBody>
                    <a:bodyPr/>
                    <a:lstStyle/>
                    <a:p>
                      <a:pPr algn="ctr"/>
                      <a:endParaRPr lang="en-GB" sz="1000" b="1">
                        <a:solidFill>
                          <a:schemeClr val="bg1"/>
                        </a:solidFill>
                        <a:latin typeface="ABeeZee" panose="02000000000000000000" pitchFamily="2" charset="0"/>
                      </a:endParaRP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r>
                        <a:rPr lang="en-GB" sz="1000" b="1" noProof="0">
                          <a:solidFill>
                            <a:schemeClr val="bg1"/>
                          </a:solidFill>
                          <a:latin typeface="ABeeZee" panose="02000000000000000000" pitchFamily="2" charset="0"/>
                        </a:rPr>
                        <a:t>Spr</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Know many rhymes, be able to talk about familiar books, and be able to tell a long story. </a:t>
                      </a:r>
                    </a:p>
                    <a:p>
                      <a:pPr marL="529200" marR="0" lvl="2" indent="-72000" algn="l" defTabSz="914378"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  </a:t>
                      </a:r>
                      <a:r>
                        <a:rPr lang="en-GB" sz="900" b="0" i="0" noProof="0">
                          <a:solidFill>
                            <a:schemeClr val="bg1"/>
                          </a:solidFill>
                          <a:latin typeface="Roboto" panose="02000000000000000000" pitchFamily="2" charset="0"/>
                          <a:ea typeface="Roboto" panose="02000000000000000000" pitchFamily="2" charset="0"/>
                        </a:rPr>
                        <a:t>Suggest how a story might end</a:t>
                      </a:r>
                    </a:p>
                    <a:p>
                      <a:pPr marL="529200" marR="0" lvl="2" indent="-72000" algn="l" defTabSz="914378"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b="0" i="0" noProof="0">
                          <a:solidFill>
                            <a:schemeClr val="bg1"/>
                          </a:solidFill>
                          <a:effectLst/>
                          <a:latin typeface="Roboto" panose="02000000000000000000" pitchFamily="2" charset="0"/>
                          <a:ea typeface="Roboto" panose="02000000000000000000" pitchFamily="2" charset="0"/>
                        </a:rPr>
                        <a:t>-  </a:t>
                      </a:r>
                      <a:r>
                        <a:rPr lang="en-GB" sz="900" i="0" noProof="0">
                          <a:solidFill>
                            <a:schemeClr val="bg1"/>
                          </a:solidFill>
                          <a:effectLst/>
                          <a:latin typeface="Roboto" panose="02000000000000000000" pitchFamily="2" charset="0"/>
                          <a:ea typeface="Roboto" panose="02000000000000000000" pitchFamily="2" charset="0"/>
                        </a:rPr>
                        <a:t>Join in repeated refrains from stories</a:t>
                      </a:r>
                    </a:p>
                    <a:p>
                      <a:pPr marL="529200" marR="0" lvl="2" indent="-72000" algn="l" defTabSz="914378"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b="0" i="0" u="none" strike="noStrike" baseline="0" noProof="0">
                          <a:solidFill>
                            <a:schemeClr val="bg1"/>
                          </a:solidFill>
                          <a:effectLst/>
                          <a:latin typeface="Roboto" panose="02000000000000000000" pitchFamily="2" charset="0"/>
                          <a:ea typeface="Roboto" panose="02000000000000000000" pitchFamily="2" charset="0"/>
                          <a:cs typeface="Calibri" panose="020F0502020204030204" pitchFamily="34" charset="0"/>
                        </a:rPr>
                        <a:t>-  Make simple predictions.</a:t>
                      </a:r>
                    </a:p>
                    <a:p>
                      <a:pPr marL="529200" marR="0" lvl="2" indent="-72000" algn="l" defTabSz="914378"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b="0" i="0" u="none" strike="noStrike" baseline="0" noProof="0">
                          <a:solidFill>
                            <a:schemeClr val="bg1"/>
                          </a:solidFill>
                          <a:effectLst/>
                          <a:latin typeface="Roboto" panose="02000000000000000000" pitchFamily="2" charset="0"/>
                          <a:ea typeface="Roboto" panose="02000000000000000000" pitchFamily="2" charset="0"/>
                          <a:cs typeface="Calibri" panose="020F0502020204030204" pitchFamily="34" charset="0"/>
                        </a:rPr>
                        <a:t>-  Retell a familiar story.</a:t>
                      </a:r>
                      <a:endParaRPr lang="en-GB" sz="900" i="0" noProof="0">
                        <a:solidFill>
                          <a:schemeClr val="bg1"/>
                        </a:solidFill>
                        <a:effectLst/>
                        <a:latin typeface="Roboto" panose="02000000000000000000" pitchFamily="2" charset="0"/>
                        <a:ea typeface="Roboto" panose="02000000000000000000" pitchFamily="2" charset="0"/>
                      </a:endParaRP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i="0" noProof="0">
                          <a:solidFill>
                            <a:schemeClr val="bg1"/>
                          </a:solidFill>
                          <a:effectLst/>
                          <a:latin typeface="Roboto" panose="02000000000000000000" pitchFamily="2" charset="0"/>
                          <a:ea typeface="Roboto" panose="02000000000000000000" pitchFamily="2" charset="0"/>
                        </a:rPr>
                        <a:t>Use vocabulary in their play, that reflects their experiences of books.</a:t>
                      </a:r>
                      <a:endParaRPr lang="en-GB" sz="900" b="0" i="0" noProof="0">
                        <a:solidFill>
                          <a:schemeClr val="bg1"/>
                        </a:solidFill>
                        <a:latin typeface="Roboto" panose="02000000000000000000" pitchFamily="2" charset="0"/>
                        <a:ea typeface="Roboto" panose="02000000000000000000" pitchFamily="2" charset="0"/>
                      </a:endParaRP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84903960"/>
                  </a:ext>
                </a:extLst>
              </a:tr>
              <a:tr h="488717">
                <a:tc vMerge="1">
                  <a:txBody>
                    <a:bodyPr/>
                    <a:lstStyle/>
                    <a:p>
                      <a:pPr algn="ctr"/>
                      <a:endParaRPr lang="en-GB" sz="1000" b="1">
                        <a:solidFill>
                          <a:schemeClr val="bg1"/>
                        </a:solidFill>
                        <a:latin typeface="ABeeZee" panose="02000000000000000000" pitchFamily="2" charset="0"/>
                      </a:endParaRP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r>
                        <a:rPr lang="en-GB" sz="1000" b="1" noProof="0">
                          <a:solidFill>
                            <a:schemeClr val="bg1"/>
                          </a:solidFill>
                          <a:latin typeface="ABeeZee" panose="02000000000000000000" pitchFamily="2" charset="0"/>
                        </a:rPr>
                        <a:t>Sum</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Understand ‘why’ questions (“Why do you think the caterpillar got so fat?”)</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Know many rhymes, be able to talk about familiar books, and be able to tell a long story.</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747050038"/>
                  </a:ext>
                </a:extLst>
              </a:tr>
            </a:tbl>
          </a:graphicData>
        </a:graphic>
      </p:graphicFrame>
      <p:graphicFrame>
        <p:nvGraphicFramePr>
          <p:cNvPr id="14" name="Table 13">
            <a:extLst>
              <a:ext uri="{FF2B5EF4-FFF2-40B4-BE49-F238E27FC236}">
                <a16:creationId xmlns:a16="http://schemas.microsoft.com/office/drawing/2014/main" id="{D6E068BA-8772-F21E-34E3-D71849B818B9}"/>
              </a:ext>
            </a:extLst>
          </p:cNvPr>
          <p:cNvGraphicFramePr>
            <a:graphicFrameLocks noGrp="1"/>
          </p:cNvGraphicFramePr>
          <p:nvPr/>
        </p:nvGraphicFramePr>
        <p:xfrm>
          <a:off x="4645246" y="1321884"/>
          <a:ext cx="4824000" cy="3782160"/>
        </p:xfrm>
        <a:graphic>
          <a:graphicData uri="http://schemas.openxmlformats.org/drawingml/2006/table">
            <a:tbl>
              <a:tblPr firstRow="1" bandRow="1">
                <a:tableStyleId>{5C22544A-7EE6-4342-B048-85BDC9FD1C3A}</a:tableStyleId>
              </a:tblPr>
              <a:tblGrid>
                <a:gridCol w="180000">
                  <a:extLst>
                    <a:ext uri="{9D8B030D-6E8A-4147-A177-3AD203B41FA5}">
                      <a16:colId xmlns:a16="http://schemas.microsoft.com/office/drawing/2014/main" val="2371532815"/>
                    </a:ext>
                  </a:extLst>
                </a:gridCol>
                <a:gridCol w="180000">
                  <a:extLst>
                    <a:ext uri="{9D8B030D-6E8A-4147-A177-3AD203B41FA5}">
                      <a16:colId xmlns:a16="http://schemas.microsoft.com/office/drawing/2014/main" val="3992725249"/>
                    </a:ext>
                  </a:extLst>
                </a:gridCol>
                <a:gridCol w="4464000">
                  <a:extLst>
                    <a:ext uri="{9D8B030D-6E8A-4147-A177-3AD203B41FA5}">
                      <a16:colId xmlns:a16="http://schemas.microsoft.com/office/drawing/2014/main" val="193742007"/>
                    </a:ext>
                  </a:extLst>
                </a:gridCol>
              </a:tblGrid>
              <a:tr h="488717">
                <a:tc rowSpan="3">
                  <a:txBody>
                    <a:bodyPr/>
                    <a:lstStyle/>
                    <a:p>
                      <a:pPr algn="ctr"/>
                      <a:r>
                        <a:rPr lang="en-GB" sz="1000" b="1" noProof="0">
                          <a:solidFill>
                            <a:schemeClr val="bg1"/>
                          </a:solidFill>
                          <a:latin typeface="ABeeZee" panose="02000000000000000000" pitchFamily="2" charset="0"/>
                        </a:rPr>
                        <a:t>Reception</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noProof="0" err="1">
                          <a:solidFill>
                            <a:schemeClr val="bg1"/>
                          </a:solidFill>
                          <a:latin typeface="ABeeZee" panose="02000000000000000000" pitchFamily="2" charset="0"/>
                        </a:rPr>
                        <a:t>Aut</a:t>
                      </a:r>
                      <a:endParaRPr lang="en-GB" sz="1000" b="1" noProof="0">
                        <a:solidFill>
                          <a:schemeClr val="bg1"/>
                        </a:solidFill>
                        <a:latin typeface="ABeeZee" panose="02000000000000000000" pitchFamily="2" charset="0"/>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2000" indent="-72000" algn="l">
                        <a:lnSpc>
                          <a:spcPct val="100000"/>
                        </a:lnSpc>
                        <a:spcBef>
                          <a:spcPts val="0"/>
                        </a:spcBef>
                        <a:spcAft>
                          <a:spcPts val="0"/>
                        </a:spcAft>
                        <a:buFont typeface="Arial" panose="020B0604020202020204" pitchFamily="34" charset="0"/>
                        <a:buChar char="•"/>
                      </a:pPr>
                      <a:r>
                        <a:rPr lang="en-GB" sz="900" b="0" i="0" noProof="0">
                          <a:solidFill>
                            <a:schemeClr val="bg1"/>
                          </a:solidFill>
                          <a:latin typeface="Roboto" panose="02000000000000000000" pitchFamily="2" charset="0"/>
                          <a:ea typeface="Roboto" panose="02000000000000000000" pitchFamily="2" charset="0"/>
                        </a:rPr>
                        <a:t>Engage in story times</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kern="1200" noProof="0">
                          <a:solidFill>
                            <a:schemeClr val="bg1"/>
                          </a:solidFill>
                          <a:effectLst/>
                          <a:latin typeface="Roboto" panose="02000000000000000000" pitchFamily="2" charset="0"/>
                          <a:ea typeface="Roboto" panose="02000000000000000000" pitchFamily="2" charset="0"/>
                          <a:cs typeface="+mn-cs"/>
                        </a:rPr>
                        <a:t>Engage in non-fiction books.</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Listen to and talk about selected non-fiction to develop a deep familiarity with new knowledge and vocabulary. </a:t>
                      </a:r>
                      <a:endParaRPr lang="en-GB" sz="900" b="0" i="0" noProof="0">
                        <a:solidFill>
                          <a:schemeClr val="bg1"/>
                        </a:solidFill>
                        <a:latin typeface="Roboto" panose="02000000000000000000" pitchFamily="2" charset="0"/>
                        <a:ea typeface="Roboto" panose="02000000000000000000" pitchFamily="2" charset="0"/>
                      </a:endParaRP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Listen to and talk about stories to build familiarity and understanding.</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Listen to and talk about selected non-fiction to develop a deep familiarity with new knowledge and vocabulary. </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kern="1200" noProof="0">
                          <a:solidFill>
                            <a:schemeClr val="bg1"/>
                          </a:solidFill>
                          <a:effectLst/>
                          <a:latin typeface="Roboto" panose="02000000000000000000" pitchFamily="2" charset="0"/>
                          <a:ea typeface="Roboto" panose="02000000000000000000" pitchFamily="2" charset="0"/>
                          <a:cs typeface="+mn-cs"/>
                        </a:rPr>
                        <a:t>Understand how to listen carefully and why listening is important.</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Learn rhymes, poems and songs</a:t>
                      </a:r>
                      <a:r>
                        <a:rPr lang="en-GB" sz="900" b="0" i="0" u="none" strike="noStrike" kern="1200" baseline="0" noProof="0">
                          <a:solidFill>
                            <a:schemeClr val="bg1"/>
                          </a:solidFill>
                          <a:effectLst/>
                          <a:latin typeface="Roboto" panose="02000000000000000000" pitchFamily="2" charset="0"/>
                          <a:ea typeface="Roboto" panose="02000000000000000000" pitchFamily="2" charset="0"/>
                          <a:cs typeface="+mn-cs"/>
                        </a:rPr>
                        <a:t>.</a:t>
                      </a:r>
                      <a:endParaRPr lang="en-GB" sz="900" b="0" i="0" noProof="0">
                        <a:solidFill>
                          <a:schemeClr val="bg1"/>
                        </a:solidFill>
                        <a:latin typeface="Roboto" panose="02000000000000000000" pitchFamily="2" charset="0"/>
                        <a:ea typeface="Roboto" panose="02000000000000000000" pitchFamily="2" charset="0"/>
                      </a:endParaRP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986337829"/>
                  </a:ext>
                </a:extLst>
              </a:tr>
              <a:tr h="488717">
                <a:tc vMerge="1">
                  <a:txBody>
                    <a:bodyPr/>
                    <a:lstStyle/>
                    <a:p>
                      <a:pPr algn="ctr"/>
                      <a:endParaRPr lang="en-GB" sz="1000" b="1">
                        <a:solidFill>
                          <a:schemeClr val="bg1"/>
                        </a:solidFill>
                        <a:latin typeface="ABeeZee" panose="02000000000000000000" pitchFamily="2" charset="0"/>
                      </a:endParaRP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r>
                        <a:rPr lang="en-GB" sz="1000" b="1" noProof="0">
                          <a:solidFill>
                            <a:schemeClr val="bg1"/>
                          </a:solidFill>
                          <a:latin typeface="ABeeZee" panose="02000000000000000000" pitchFamily="2" charset="0"/>
                        </a:rPr>
                        <a:t>Spr</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2000" indent="-72000" algn="l">
                        <a:lnSpc>
                          <a:spcPct val="100000"/>
                        </a:lnSpc>
                        <a:spcBef>
                          <a:spcPts val="0"/>
                        </a:spcBef>
                        <a:spcAft>
                          <a:spcPts val="0"/>
                        </a:spcAft>
                        <a:buFont typeface="Arial" panose="020B0604020202020204" pitchFamily="34" charset="0"/>
                        <a:buChar cha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Engage in non-fiction books.	</a:t>
                      </a:r>
                    </a:p>
                    <a:p>
                      <a:pPr marL="72000" indent="-72000">
                        <a:lnSpc>
                          <a:spcPct val="100000"/>
                        </a:lnSpc>
                        <a:spcBef>
                          <a:spcPts val="0"/>
                        </a:spcBef>
                        <a:spcAft>
                          <a:spcPts val="0"/>
                        </a:spcAft>
                        <a:buFont typeface="Arial" panose="020B0604020202020204" pitchFamily="34" charset="0"/>
                        <a:buChar cha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Listen to and talk about selected non-fiction to develop a deep familiarity with new knowledge and vocabulary. </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Listen to and talk about stories to build familiarity and understanding.</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Ask questions to find out more and check they understand what has been said.</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noProof="0">
                          <a:solidFill>
                            <a:schemeClr val="bg1"/>
                          </a:solidFill>
                          <a:effectLst/>
                          <a:latin typeface="Roboto" panose="02000000000000000000" pitchFamily="2" charset="0"/>
                          <a:ea typeface="Roboto" panose="02000000000000000000" pitchFamily="2" charset="0"/>
                        </a:rPr>
                        <a:t>Make simple predictions about what will happen next when reading or listening to a text</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noProof="0">
                          <a:solidFill>
                            <a:schemeClr val="bg1"/>
                          </a:solidFill>
                          <a:effectLst/>
                          <a:latin typeface="Roboto" panose="02000000000000000000" pitchFamily="2" charset="0"/>
                          <a:ea typeface="Roboto" panose="02000000000000000000" pitchFamily="2" charset="0"/>
                        </a:rPr>
                        <a:t>Answer why and how stories about a text </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Retell the story, once they have developed a deep familiarity with the text; some as exact repetition and some in their own words.</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Listen carefully to rhymes and songs, paying attention to how they sound.</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4270896055"/>
                  </a:ext>
                </a:extLst>
              </a:tr>
              <a:tr h="488717">
                <a:tc vMerge="1">
                  <a:txBody>
                    <a:bodyPr/>
                    <a:lstStyle/>
                    <a:p>
                      <a:pPr algn="ctr"/>
                      <a:endParaRPr lang="en-GB" sz="1000" b="1">
                        <a:solidFill>
                          <a:schemeClr val="bg1"/>
                        </a:solidFill>
                        <a:latin typeface="ABeeZee" panose="02000000000000000000" pitchFamily="2" charset="0"/>
                      </a:endParaRP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r>
                        <a:rPr lang="en-GB" sz="1000" b="1" noProof="0">
                          <a:solidFill>
                            <a:schemeClr val="bg1"/>
                          </a:solidFill>
                          <a:latin typeface="ABeeZee" panose="02000000000000000000" pitchFamily="2" charset="0"/>
                        </a:rPr>
                        <a:t>Sum</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kern="1200" noProof="0">
                          <a:solidFill>
                            <a:schemeClr val="bg1"/>
                          </a:solidFill>
                          <a:effectLst/>
                          <a:latin typeface="Roboto" panose="02000000000000000000" pitchFamily="2" charset="0"/>
                          <a:ea typeface="Roboto" panose="02000000000000000000" pitchFamily="2" charset="0"/>
                          <a:cs typeface="+mn-cs"/>
                        </a:rPr>
                        <a:t>Ask questions to find out more and to check they understand what has been said to them.</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Retell the story, once they have developed a deep familiarity with the text; some as exact repetition and some in their own words.</a:t>
                      </a:r>
                      <a:endParaRPr lang="en-GB" sz="900" b="0" i="0" kern="1200" noProof="0">
                        <a:solidFill>
                          <a:schemeClr val="bg1"/>
                        </a:solidFill>
                        <a:effectLst/>
                        <a:latin typeface="Roboto" panose="02000000000000000000" pitchFamily="2" charset="0"/>
                        <a:ea typeface="Roboto" panose="02000000000000000000" pitchFamily="2" charset="0"/>
                        <a:cs typeface="+mn-cs"/>
                      </a:endParaRPr>
                    </a:p>
                    <a:p>
                      <a:pPr marL="72000" indent="-72000">
                        <a:lnSpc>
                          <a:spcPct val="100000"/>
                        </a:lnSpc>
                        <a:spcBef>
                          <a:spcPts val="0"/>
                        </a:spcBef>
                        <a:spcAft>
                          <a:spcPts val="0"/>
                        </a:spcAft>
                        <a:buFont typeface="Arial" panose="020B0604020202020204" pitchFamily="34" charset="0"/>
                        <a:buChar char="•"/>
                      </a:pPr>
                      <a:r>
                        <a:rPr lang="en-GB" sz="900" b="0" i="0" kern="1200" noProof="0">
                          <a:solidFill>
                            <a:schemeClr val="bg1"/>
                          </a:solidFill>
                          <a:effectLst/>
                          <a:latin typeface="Roboto" panose="02000000000000000000" pitchFamily="2" charset="0"/>
                          <a:ea typeface="Roboto" panose="02000000000000000000" pitchFamily="2" charset="0"/>
                          <a:cs typeface="+mn-cs"/>
                        </a:rPr>
                        <a:t>Listen to and talk about stories to build familiarity and understanding.-Link events in a story to their own experiences.</a:t>
                      </a:r>
                    </a:p>
                  </a:txBody>
                  <a:tcPr marL="72000" marR="72000" marT="36000" marB="36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354863699"/>
                  </a:ext>
                </a:extLst>
              </a:tr>
            </a:tbl>
          </a:graphicData>
        </a:graphic>
      </p:graphicFrame>
      <p:pic>
        <p:nvPicPr>
          <p:cNvPr id="15" name="Picture 14" descr="A picture containing icon&#10;&#10;Description automatically generated">
            <a:extLst>
              <a:ext uri="{FF2B5EF4-FFF2-40B4-BE49-F238E27FC236}">
                <a16:creationId xmlns:a16="http://schemas.microsoft.com/office/drawing/2014/main" id="{F88E7E29-AB10-1BBE-EFA3-C9CE87615D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5469" y="140087"/>
            <a:ext cx="271717" cy="477221"/>
          </a:xfrm>
          <a:prstGeom prst="rect">
            <a:avLst/>
          </a:prstGeom>
        </p:spPr>
      </p:pic>
    </p:spTree>
    <p:extLst>
      <p:ext uri="{BB962C8B-B14F-4D97-AF65-F5344CB8AC3E}">
        <p14:creationId xmlns:p14="http://schemas.microsoft.com/office/powerpoint/2010/main" val="399393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7D4C4-C598-2098-A3E1-3E94E534F53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D3DCEF9-16D7-EE6F-5320-79D2E9B495DF}"/>
              </a:ext>
            </a:extLst>
          </p:cNvPr>
          <p:cNvSpPr>
            <a:spLocks noGrp="1"/>
          </p:cNvSpPr>
          <p:nvPr>
            <p:ph type="body" sz="quarter" idx="10"/>
          </p:nvPr>
        </p:nvSpPr>
        <p:spPr/>
        <p:txBody>
          <a:bodyPr/>
          <a:lstStyle/>
          <a:p>
            <a:r>
              <a:rPr lang="en-GB" sz="2400" noProof="0"/>
              <a:t>Communication and Language: </a:t>
            </a:r>
            <a:r>
              <a:rPr lang="en-GB" sz="2400" noProof="0">
                <a:solidFill>
                  <a:schemeClr val="tx1">
                    <a:lumMod val="50000"/>
                  </a:schemeClr>
                </a:solidFill>
              </a:rPr>
              <a:t>Termly Milestones</a:t>
            </a:r>
            <a:endParaRPr lang="en-GB" sz="2400" u="sng" noProof="0">
              <a:solidFill>
                <a:schemeClr val="tx1">
                  <a:lumMod val="50000"/>
                </a:schemeClr>
              </a:solidFill>
            </a:endParaRPr>
          </a:p>
        </p:txBody>
      </p:sp>
      <p:grpSp>
        <p:nvGrpSpPr>
          <p:cNvPr id="8" name="Group 7">
            <a:extLst>
              <a:ext uri="{FF2B5EF4-FFF2-40B4-BE49-F238E27FC236}">
                <a16:creationId xmlns:a16="http://schemas.microsoft.com/office/drawing/2014/main" id="{D76B17B9-E127-7E74-3A86-D108C8DCF56E}"/>
              </a:ext>
            </a:extLst>
          </p:cNvPr>
          <p:cNvGrpSpPr/>
          <p:nvPr/>
        </p:nvGrpSpPr>
        <p:grpSpPr>
          <a:xfrm>
            <a:off x="-636252" y="6261570"/>
            <a:ext cx="1260323" cy="1192859"/>
            <a:chOff x="-2681662" y="4062078"/>
            <a:chExt cx="2019221" cy="1911133"/>
          </a:xfrm>
        </p:grpSpPr>
        <p:sp>
          <p:nvSpPr>
            <p:cNvPr id="9" name="Arc 8">
              <a:extLst>
                <a:ext uri="{FF2B5EF4-FFF2-40B4-BE49-F238E27FC236}">
                  <a16:creationId xmlns:a16="http://schemas.microsoft.com/office/drawing/2014/main" id="{8C3F0186-58FD-F960-3604-64822F822D79}"/>
                </a:ext>
              </a:extLst>
            </p:cNvPr>
            <p:cNvSpPr/>
            <p:nvPr userDrawn="1"/>
          </p:nvSpPr>
          <p:spPr>
            <a:xfrm>
              <a:off x="-2681662" y="4062078"/>
              <a:ext cx="2019221" cy="1911133"/>
            </a:xfrm>
            <a:prstGeom prst="arc">
              <a:avLst/>
            </a:prstGeom>
            <a:solidFill>
              <a:schemeClr val="bg2"/>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7EF8B953-DA5D-F86D-9F29-CCE72FDC878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6708"/>
            <a:stretch/>
          </p:blipFill>
          <p:spPr>
            <a:xfrm>
              <a:off x="-1586016" y="4352551"/>
              <a:ext cx="731916" cy="588653"/>
            </a:xfrm>
            <a:prstGeom prst="rect">
              <a:avLst/>
            </a:prstGeom>
          </p:spPr>
        </p:pic>
      </p:grpSp>
      <p:sp>
        <p:nvSpPr>
          <p:cNvPr id="12" name="Freeform: Shape 11">
            <a:extLst>
              <a:ext uri="{FF2B5EF4-FFF2-40B4-BE49-F238E27FC236}">
                <a16:creationId xmlns:a16="http://schemas.microsoft.com/office/drawing/2014/main" id="{43744E9D-D950-78AA-8393-BFC46A7AB6D3}"/>
              </a:ext>
            </a:extLst>
          </p:cNvPr>
          <p:cNvSpPr/>
          <p:nvPr/>
        </p:nvSpPr>
        <p:spPr>
          <a:xfrm>
            <a:off x="0" y="840173"/>
            <a:ext cx="4891182" cy="368165"/>
          </a:xfrm>
          <a:custGeom>
            <a:avLst/>
            <a:gdLst>
              <a:gd name="connsiteX0" fmla="*/ 104172 w 8669438"/>
              <a:gd name="connsiteY0" fmla="*/ 0 h 6423949"/>
              <a:gd name="connsiteX1" fmla="*/ 0 w 8669438"/>
              <a:gd name="connsiteY1" fmla="*/ 6423949 h 6423949"/>
              <a:gd name="connsiteX2" fmla="*/ 8669438 w 8669438"/>
              <a:gd name="connsiteY2" fmla="*/ 6308202 h 6423949"/>
              <a:gd name="connsiteX3" fmla="*/ 8599990 w 8669438"/>
              <a:gd name="connsiteY3" fmla="*/ 138896 h 6423949"/>
              <a:gd name="connsiteX4" fmla="*/ 104172 w 8669438"/>
              <a:gd name="connsiteY4" fmla="*/ 0 h 6423949"/>
              <a:gd name="connsiteX0" fmla="*/ 16157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16157 w 8581423"/>
              <a:gd name="connsiteY4" fmla="*/ 0 h 6423949"/>
              <a:gd name="connsiteX0" fmla="*/ 79025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79025 w 8581423"/>
              <a:gd name="connsiteY4" fmla="*/ 0 h 6423949"/>
              <a:gd name="connsiteX0" fmla="*/ 36589 w 8581423"/>
              <a:gd name="connsiteY0" fmla="*/ 0 h 6423949"/>
              <a:gd name="connsiteX1" fmla="*/ 0 w 8581423"/>
              <a:gd name="connsiteY1" fmla="*/ 6423949 h 6423949"/>
              <a:gd name="connsiteX2" fmla="*/ 8581423 w 8581423"/>
              <a:gd name="connsiteY2" fmla="*/ 6308202 h 6423949"/>
              <a:gd name="connsiteX3" fmla="*/ 8511975 w 8581423"/>
              <a:gd name="connsiteY3" fmla="*/ 138896 h 6423949"/>
              <a:gd name="connsiteX4" fmla="*/ 36589 w 8581423"/>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476821 w 8546269"/>
              <a:gd name="connsiteY3" fmla="*/ 138896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96393 w 8546269"/>
              <a:gd name="connsiteY3" fmla="*/ 138898 h 6423949"/>
              <a:gd name="connsiteX4" fmla="*/ 1435 w 8546269"/>
              <a:gd name="connsiteY4" fmla="*/ 0 h 6423949"/>
              <a:gd name="connsiteX0" fmla="*/ 1435 w 8546269"/>
              <a:gd name="connsiteY0" fmla="*/ 26944 h 6450893"/>
              <a:gd name="connsiteX1" fmla="*/ 2567 w 8546269"/>
              <a:gd name="connsiteY1" fmla="*/ 6450893 h 6450893"/>
              <a:gd name="connsiteX2" fmla="*/ 8546269 w 8546269"/>
              <a:gd name="connsiteY2" fmla="*/ 6335146 h 6450893"/>
              <a:gd name="connsiteX3" fmla="*/ 8276650 w 8546269"/>
              <a:gd name="connsiteY3" fmla="*/ 0 h 6450893"/>
              <a:gd name="connsiteX4" fmla="*/ 1435 w 8546269"/>
              <a:gd name="connsiteY4" fmla="*/ 26944 h 6450893"/>
              <a:gd name="connsiteX0" fmla="*/ 1435 w 8546269"/>
              <a:gd name="connsiteY0" fmla="*/ 82225 h 6506174"/>
              <a:gd name="connsiteX1" fmla="*/ 2567 w 8546269"/>
              <a:gd name="connsiteY1" fmla="*/ 6506174 h 6506174"/>
              <a:gd name="connsiteX2" fmla="*/ 8546269 w 8546269"/>
              <a:gd name="connsiteY2" fmla="*/ 6390427 h 6506174"/>
              <a:gd name="connsiteX3" fmla="*/ 8266777 w 8546269"/>
              <a:gd name="connsiteY3" fmla="*/ 0 h 6506174"/>
              <a:gd name="connsiteX4" fmla="*/ 1435 w 8546269"/>
              <a:gd name="connsiteY4" fmla="*/ 82225 h 6506174"/>
              <a:gd name="connsiteX0" fmla="*/ 1435 w 8546269"/>
              <a:gd name="connsiteY0" fmla="*/ 0 h 6423949"/>
              <a:gd name="connsiteX1" fmla="*/ 2567 w 8546269"/>
              <a:gd name="connsiteY1" fmla="*/ 6423949 h 6423949"/>
              <a:gd name="connsiteX2" fmla="*/ 8546269 w 8546269"/>
              <a:gd name="connsiteY2" fmla="*/ 6308202 h 6423949"/>
              <a:gd name="connsiteX3" fmla="*/ 8266777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47032 w 8546269"/>
              <a:gd name="connsiteY3" fmla="*/ 28337 h 6423949"/>
              <a:gd name="connsiteX4" fmla="*/ 1435 w 8546269"/>
              <a:gd name="connsiteY4" fmla="*/ 0 h 6423949"/>
              <a:gd name="connsiteX0" fmla="*/ 1435 w 8546269"/>
              <a:gd name="connsiteY0" fmla="*/ 54584 h 6478533"/>
              <a:gd name="connsiteX1" fmla="*/ 2567 w 8546269"/>
              <a:gd name="connsiteY1" fmla="*/ 6478533 h 6478533"/>
              <a:gd name="connsiteX2" fmla="*/ 8546269 w 8546269"/>
              <a:gd name="connsiteY2" fmla="*/ 6362786 h 6478533"/>
              <a:gd name="connsiteX3" fmla="*/ 8227286 w 8546269"/>
              <a:gd name="connsiteY3" fmla="*/ 0 h 6478533"/>
              <a:gd name="connsiteX4" fmla="*/ 1435 w 8546269"/>
              <a:gd name="connsiteY4" fmla="*/ 54584 h 6478533"/>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46269"/>
              <a:gd name="connsiteY0" fmla="*/ 0 h 6423949"/>
              <a:gd name="connsiteX1" fmla="*/ 2567 w 8546269"/>
              <a:gd name="connsiteY1" fmla="*/ 6423949 h 6423949"/>
              <a:gd name="connsiteX2" fmla="*/ 8546269 w 8546269"/>
              <a:gd name="connsiteY2" fmla="*/ 6308202 h 6423949"/>
              <a:gd name="connsiteX3" fmla="*/ 8237159 w 8546269"/>
              <a:gd name="connsiteY3" fmla="*/ 55977 h 6423949"/>
              <a:gd name="connsiteX4" fmla="*/ 1435 w 8546269"/>
              <a:gd name="connsiteY4" fmla="*/ 0 h 6423949"/>
              <a:gd name="connsiteX0" fmla="*/ 1435 w 8566014"/>
              <a:gd name="connsiteY0" fmla="*/ 0 h 6423949"/>
              <a:gd name="connsiteX1" fmla="*/ 2567 w 8566014"/>
              <a:gd name="connsiteY1" fmla="*/ 6423949 h 6423949"/>
              <a:gd name="connsiteX2" fmla="*/ 8566014 w 8566014"/>
              <a:gd name="connsiteY2" fmla="*/ 6391129 h 6423949"/>
              <a:gd name="connsiteX3" fmla="*/ 8237159 w 8566014"/>
              <a:gd name="connsiteY3" fmla="*/ 55977 h 6423949"/>
              <a:gd name="connsiteX4" fmla="*/ 1435 w 8566014"/>
              <a:gd name="connsiteY4" fmla="*/ 0 h 6423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6014" h="6423949">
                <a:moveTo>
                  <a:pt x="1435" y="0"/>
                </a:moveTo>
                <a:cubicBezTo>
                  <a:pt x="-3951" y="2141316"/>
                  <a:pt x="7953" y="4282633"/>
                  <a:pt x="2567" y="6423949"/>
                </a:cubicBezTo>
                <a:lnTo>
                  <a:pt x="8566014" y="6391129"/>
                </a:lnTo>
                <a:lnTo>
                  <a:pt x="8237159" y="55977"/>
                </a:lnTo>
                <a:lnTo>
                  <a:pt x="1435"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800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BeeZee" panose="02000000000000000000" pitchFamily="2" charset="0"/>
                <a:ea typeface="Roboto Slab" pitchFamily="2" charset="0"/>
                <a:cs typeface="+mn-cs"/>
              </a:rPr>
              <a:t>Speaking</a:t>
            </a:r>
          </a:p>
        </p:txBody>
      </p:sp>
      <p:graphicFrame>
        <p:nvGraphicFramePr>
          <p:cNvPr id="13" name="Table 12">
            <a:extLst>
              <a:ext uri="{FF2B5EF4-FFF2-40B4-BE49-F238E27FC236}">
                <a16:creationId xmlns:a16="http://schemas.microsoft.com/office/drawing/2014/main" id="{B568F1E7-B80E-2190-BDFE-EFDDA6329F03}"/>
              </a:ext>
            </a:extLst>
          </p:cNvPr>
          <p:cNvGraphicFramePr>
            <a:graphicFrameLocks noGrp="1"/>
          </p:cNvGraphicFramePr>
          <p:nvPr/>
        </p:nvGraphicFramePr>
        <p:xfrm>
          <a:off x="174032" y="1321884"/>
          <a:ext cx="4644000" cy="4939687"/>
        </p:xfrm>
        <a:graphic>
          <a:graphicData uri="http://schemas.openxmlformats.org/drawingml/2006/table">
            <a:tbl>
              <a:tblPr firstRow="1" bandRow="1">
                <a:tableStyleId>{5C22544A-7EE6-4342-B048-85BDC9FD1C3A}</a:tableStyleId>
              </a:tblPr>
              <a:tblGrid>
                <a:gridCol w="180000">
                  <a:extLst>
                    <a:ext uri="{9D8B030D-6E8A-4147-A177-3AD203B41FA5}">
                      <a16:colId xmlns:a16="http://schemas.microsoft.com/office/drawing/2014/main" val="2371532815"/>
                    </a:ext>
                  </a:extLst>
                </a:gridCol>
                <a:gridCol w="180000">
                  <a:extLst>
                    <a:ext uri="{9D8B030D-6E8A-4147-A177-3AD203B41FA5}">
                      <a16:colId xmlns:a16="http://schemas.microsoft.com/office/drawing/2014/main" val="3992725249"/>
                    </a:ext>
                  </a:extLst>
                </a:gridCol>
                <a:gridCol w="4284000">
                  <a:extLst>
                    <a:ext uri="{9D8B030D-6E8A-4147-A177-3AD203B41FA5}">
                      <a16:colId xmlns:a16="http://schemas.microsoft.com/office/drawing/2014/main" val="193742007"/>
                    </a:ext>
                  </a:extLst>
                </a:gridCol>
              </a:tblGrid>
              <a:tr h="509876">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noProof="0">
                          <a:solidFill>
                            <a:schemeClr val="bg1"/>
                          </a:solidFill>
                          <a:latin typeface="ABeeZee" panose="02000000000000000000" pitchFamily="2" charset="0"/>
                        </a:rPr>
                        <a:t>N2</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noProof="0" err="1">
                          <a:solidFill>
                            <a:schemeClr val="bg1"/>
                          </a:solidFill>
                          <a:latin typeface="ABeeZee" panose="02000000000000000000" pitchFamily="2" charset="0"/>
                        </a:rPr>
                        <a:t>Aut</a:t>
                      </a:r>
                      <a:endParaRPr lang="en-GB" sz="1000" b="1" noProof="0">
                        <a:solidFill>
                          <a:schemeClr val="bg1"/>
                        </a:solidFill>
                        <a:latin typeface="ABeeZee" panose="02000000000000000000" pitchFamily="2" charset="0"/>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2000" indent="-72000">
                        <a:lnSpc>
                          <a:spcPct val="100000"/>
                        </a:lnSpc>
                        <a:spcBef>
                          <a:spcPts val="0"/>
                        </a:spcBef>
                        <a:spcAft>
                          <a:spcPts val="0"/>
                        </a:spcAft>
                        <a:buFont typeface="Arial" panose="020B0604020202020204" pitchFamily="34" charset="0"/>
                        <a:buChar char="•"/>
                      </a:pPr>
                      <a:r>
                        <a:rPr lang="en-GB" sz="900" b="0" noProof="0">
                          <a:solidFill>
                            <a:schemeClr val="bg1"/>
                          </a:solidFill>
                          <a:latin typeface="Roboto" panose="02000000000000000000" pitchFamily="2" charset="0"/>
                          <a:ea typeface="Roboto" panose="02000000000000000000" pitchFamily="2" charset="0"/>
                        </a:rPr>
                        <a:t>Can link two words together to describe e.g.: ‘green apple’</a:t>
                      </a:r>
                    </a:p>
                    <a:p>
                      <a:pPr marL="72000" indent="-72000">
                        <a:lnSpc>
                          <a:spcPct val="100000"/>
                        </a:lnSpc>
                        <a:spcBef>
                          <a:spcPts val="0"/>
                        </a:spcBef>
                        <a:spcAft>
                          <a:spcPts val="0"/>
                        </a:spcAft>
                        <a:buFont typeface="Arial" panose="020B0604020202020204" pitchFamily="34" charset="0"/>
                        <a:buChar char="•"/>
                      </a:pPr>
                      <a:r>
                        <a:rPr lang="en-GB" sz="900" b="0" noProof="0">
                          <a:solidFill>
                            <a:schemeClr val="bg1"/>
                          </a:solidFill>
                          <a:latin typeface="Roboto" panose="02000000000000000000" pitchFamily="2" charset="0"/>
                          <a:ea typeface="Roboto" panose="02000000000000000000" pitchFamily="2" charset="0"/>
                        </a:rPr>
                        <a:t>Start to answer simple questions about a text e.g.: ‘where is the pear?’</a:t>
                      </a:r>
                    </a:p>
                    <a:p>
                      <a:pPr marL="72000" marR="0" lvl="0" indent="-72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noProof="0">
                          <a:solidFill>
                            <a:schemeClr val="bg1"/>
                          </a:solidFill>
                          <a:latin typeface="Roboto" panose="02000000000000000000" pitchFamily="2" charset="0"/>
                          <a:ea typeface="Roboto" panose="02000000000000000000" pitchFamily="2" charset="0"/>
                        </a:rPr>
                        <a:t>Develop pretend play related to text</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3916502617"/>
                  </a:ext>
                </a:extLst>
              </a:tr>
              <a:tr h="654525">
                <a:tc vMerge="1">
                  <a:txBody>
                    <a:bodyPr/>
                    <a:lstStyle/>
                    <a:p>
                      <a:pPr algn="ctr"/>
                      <a:endParaRPr lang="en-GB" sz="1000" b="1">
                        <a:solidFill>
                          <a:schemeClr val="bg1"/>
                        </a:solidFill>
                        <a:latin typeface="ABeeZee" panose="02000000000000000000" pitchFamily="2" charset="0"/>
                      </a:endParaRP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r>
                        <a:rPr lang="en-GB" sz="1000" b="1" noProof="0">
                          <a:solidFill>
                            <a:schemeClr val="bg1"/>
                          </a:solidFill>
                          <a:latin typeface="ABeeZee" panose="02000000000000000000" pitchFamily="2" charset="0"/>
                        </a:rPr>
                        <a:t>Spr</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noProof="0">
                          <a:solidFill>
                            <a:schemeClr val="bg1"/>
                          </a:solidFill>
                          <a:latin typeface="Roboto" panose="02000000000000000000" pitchFamily="2" charset="0"/>
                          <a:ea typeface="Roboto" panose="02000000000000000000" pitchFamily="2" charset="0"/>
                        </a:rPr>
                        <a:t>Answer questions about the text including ‘who’, ‘what’, and ‘where’.</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noProof="0">
                          <a:solidFill>
                            <a:schemeClr val="bg1"/>
                          </a:solidFill>
                          <a:latin typeface="Roboto" panose="02000000000000000000" pitchFamily="2" charset="0"/>
                          <a:ea typeface="Roboto" panose="02000000000000000000" pitchFamily="2" charset="0"/>
                        </a:rPr>
                        <a:t>Retell a story with the aid of simple pictures and props.</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noProof="0">
                          <a:solidFill>
                            <a:schemeClr val="bg1"/>
                          </a:solidFill>
                          <a:latin typeface="Roboto" panose="02000000000000000000" pitchFamily="2" charset="0"/>
                          <a:ea typeface="Roboto" panose="02000000000000000000" pitchFamily="2" charset="0"/>
                        </a:rPr>
                        <a:t>Develop pretend play e.g.: ‘sleeping in mummy bear’s bed’</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noProof="0">
                          <a:solidFill>
                            <a:schemeClr val="bg1"/>
                          </a:solidFill>
                          <a:latin typeface="Roboto" panose="02000000000000000000" pitchFamily="2" charset="0"/>
                          <a:ea typeface="Roboto" panose="02000000000000000000" pitchFamily="2" charset="0"/>
                        </a:rPr>
                        <a:t>Develop a wider range of vocabulary including opposites.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2879660222"/>
                  </a:ext>
                </a:extLst>
              </a:tr>
              <a:tr h="1088470">
                <a:tc vMerge="1">
                  <a:txBody>
                    <a:bodyPr/>
                    <a:lstStyle/>
                    <a:p>
                      <a:pPr algn="ctr"/>
                      <a:endParaRPr lang="en-GB" sz="1000" b="1">
                        <a:solidFill>
                          <a:schemeClr val="bg1"/>
                        </a:solidFill>
                        <a:latin typeface="ABeeZee" panose="02000000000000000000" pitchFamily="2" charset="0"/>
                      </a:endParaRP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r>
                        <a:rPr lang="en-GB" sz="1000" b="1" noProof="0">
                          <a:solidFill>
                            <a:schemeClr val="bg1"/>
                          </a:solidFill>
                          <a:latin typeface="ABeeZee" panose="02000000000000000000" pitchFamily="2" charset="0"/>
                        </a:rPr>
                        <a:t>Sum</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kern="1200" noProof="0">
                          <a:solidFill>
                            <a:schemeClr val="bg1"/>
                          </a:solidFill>
                          <a:effectLst/>
                          <a:latin typeface="Roboto" panose="02000000000000000000" pitchFamily="2" charset="0"/>
                          <a:ea typeface="Roboto" panose="02000000000000000000" pitchFamily="2" charset="0"/>
                          <a:cs typeface="+mn-cs"/>
                        </a:rPr>
                        <a:t>Can link up to 5 words together.</a:t>
                      </a:r>
                      <a:endParaRPr lang="en-GB" sz="900" b="0" noProof="0">
                        <a:solidFill>
                          <a:schemeClr val="bg1"/>
                        </a:solidFill>
                        <a:effectLst/>
                        <a:latin typeface="Roboto" panose="02000000000000000000" pitchFamily="2" charset="0"/>
                        <a:ea typeface="Roboto" panose="02000000000000000000" pitchFamily="2" charset="0"/>
                        <a:cs typeface="Times New Roman"/>
                      </a:endParaRP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noProof="0">
                          <a:solidFill>
                            <a:schemeClr val="bg1"/>
                          </a:solidFill>
                          <a:effectLst/>
                          <a:latin typeface="Roboto" panose="02000000000000000000" pitchFamily="2" charset="0"/>
                          <a:ea typeface="Roboto" panose="02000000000000000000" pitchFamily="2" charset="0"/>
                          <a:cs typeface="Times New Roman"/>
                        </a:rPr>
                        <a:t>Develop vocabulary beyond everyday language, this may be based on the following prompts:</a:t>
                      </a:r>
                    </a:p>
                    <a:p>
                      <a:pPr marL="540000" marR="0" lvl="1" indent="-144000" algn="l" defTabSz="914378"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900" b="0" noProof="0">
                          <a:solidFill>
                            <a:schemeClr val="bg1"/>
                          </a:solidFill>
                          <a:effectLst/>
                          <a:latin typeface="Roboto" panose="02000000000000000000" pitchFamily="2" charset="0"/>
                          <a:ea typeface="Roboto" panose="02000000000000000000" pitchFamily="2" charset="0"/>
                          <a:cs typeface="Times New Roman"/>
                        </a:rPr>
                        <a:t>Class texts</a:t>
                      </a:r>
                    </a:p>
                    <a:p>
                      <a:pPr marL="540000" marR="0" lvl="1" indent="-144000" algn="l" defTabSz="914378"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900" b="0" noProof="0">
                          <a:solidFill>
                            <a:schemeClr val="bg1"/>
                          </a:solidFill>
                          <a:effectLst/>
                          <a:latin typeface="Roboto" panose="02000000000000000000" pitchFamily="2" charset="0"/>
                          <a:ea typeface="Roboto" panose="02000000000000000000" pitchFamily="2" charset="0"/>
                          <a:cs typeface="Times New Roman"/>
                        </a:rPr>
                        <a:t>Special trips or events</a:t>
                      </a:r>
                    </a:p>
                    <a:p>
                      <a:pPr marL="540000" marR="0" lvl="1" indent="-144000" algn="l" defTabSz="914378"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900" b="0" noProof="0">
                          <a:solidFill>
                            <a:schemeClr val="bg1"/>
                          </a:solidFill>
                          <a:effectLst/>
                          <a:latin typeface="Roboto" panose="02000000000000000000" pitchFamily="2" charset="0"/>
                          <a:ea typeface="Roboto" panose="02000000000000000000" pitchFamily="2" charset="0"/>
                          <a:cs typeface="Times New Roman"/>
                        </a:rPr>
                        <a:t>Topic work</a:t>
                      </a:r>
                    </a:p>
                    <a:p>
                      <a:pPr marL="540000" marR="0" lvl="1" indent="-144000" algn="l" defTabSz="914378"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900" b="0" noProof="0">
                          <a:solidFill>
                            <a:schemeClr val="bg1"/>
                          </a:solidFill>
                          <a:effectLst/>
                          <a:latin typeface="Roboto" panose="02000000000000000000" pitchFamily="2" charset="0"/>
                          <a:ea typeface="Roboto" panose="02000000000000000000" pitchFamily="2" charset="0"/>
                          <a:cs typeface="Times New Roman"/>
                        </a:rPr>
                        <a:t>Describing actions</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2375968774"/>
                  </a:ext>
                </a:extLst>
              </a:tr>
              <a:tr h="654525">
                <a:tc rowSpan="3">
                  <a:txBody>
                    <a:bodyPr/>
                    <a:lstStyle/>
                    <a:p>
                      <a:pPr algn="ctr"/>
                      <a:r>
                        <a:rPr lang="en-GB" sz="1000" b="1" noProof="0">
                          <a:solidFill>
                            <a:schemeClr val="bg1"/>
                          </a:solidFill>
                          <a:latin typeface="ABeeZee" panose="02000000000000000000" pitchFamily="2" charset="0"/>
                        </a:rPr>
                        <a:t>N3-4</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noProof="0" err="1">
                          <a:solidFill>
                            <a:schemeClr val="bg1"/>
                          </a:solidFill>
                          <a:latin typeface="ABeeZee" panose="02000000000000000000" pitchFamily="2" charset="0"/>
                        </a:rPr>
                        <a:t>Aut</a:t>
                      </a:r>
                      <a:endParaRPr lang="en-GB" sz="1000" b="1" noProof="0">
                        <a:solidFill>
                          <a:schemeClr val="bg1"/>
                        </a:solidFill>
                        <a:latin typeface="ABeeZee" panose="02000000000000000000" pitchFamily="2" charset="0"/>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2000" lvl="0" indent="-72000" algn="l">
                        <a:lnSpc>
                          <a:spcPct val="100000"/>
                        </a:lnSpc>
                        <a:spcBef>
                          <a:spcPts val="0"/>
                        </a:spcBef>
                        <a:spcAft>
                          <a:spcPts val="0"/>
                        </a:spcAft>
                        <a:buFont typeface="Arial" panose="020B0604020202020204" pitchFamily="34" charset="0"/>
                        <a:buChar char="•"/>
                        <a:tabLst>
                          <a:tab pos="457200" algn="l"/>
                        </a:tabLst>
                      </a:pPr>
                      <a:r>
                        <a:rPr lang="en-GB" sz="900" b="0" i="0" u="none" strike="noStrike" baseline="0" noProof="0">
                          <a:solidFill>
                            <a:schemeClr val="bg1"/>
                          </a:solidFill>
                          <a:effectLst/>
                          <a:latin typeface="Roboto" panose="02000000000000000000" pitchFamily="2" charset="0"/>
                          <a:ea typeface="Roboto" panose="02000000000000000000" pitchFamily="2" charset="0"/>
                          <a:cs typeface="Calibri" panose="020F0502020204030204" pitchFamily="34" charset="0"/>
                        </a:rPr>
                        <a:t>Speak in simple sentences</a:t>
                      </a:r>
                      <a:endParaRPr lang="en-GB" sz="900" b="0" noProof="0">
                        <a:solidFill>
                          <a:schemeClr val="bg1"/>
                        </a:solidFill>
                        <a:effectLst/>
                        <a:latin typeface="Roboto" panose="02000000000000000000" pitchFamily="2" charset="0"/>
                        <a:ea typeface="Roboto" panose="02000000000000000000" pitchFamily="2" charset="0"/>
                      </a:endParaRP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tab pos="457200" algn="l"/>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Develop their communication but may continue to have problems with irregular tenses and plurals.</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tab pos="457200" algn="l"/>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Use a wider range of vocabulary.</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2392140818"/>
                  </a:ext>
                </a:extLst>
              </a:tr>
              <a:tr h="1233118">
                <a:tc vMerge="1">
                  <a:txBody>
                    <a:bodyPr/>
                    <a:lstStyle/>
                    <a:p>
                      <a:pPr algn="ctr"/>
                      <a:endParaRPr lang="en-GB" sz="1000" b="1">
                        <a:solidFill>
                          <a:schemeClr val="bg1"/>
                        </a:solidFill>
                        <a:latin typeface="ABeeZee" panose="02000000000000000000" pitchFamily="2" charset="0"/>
                      </a:endParaRP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r>
                        <a:rPr lang="en-GB" sz="1000" b="1" noProof="0">
                          <a:solidFill>
                            <a:schemeClr val="bg1"/>
                          </a:solidFill>
                          <a:latin typeface="ABeeZee" panose="02000000000000000000" pitchFamily="2" charset="0"/>
                        </a:rPr>
                        <a:t>Spr</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Use talk to organise themselves and their play: “Let’s go on a bus... you sit there... I’ll be the driver.” </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Use longer sentences of four to six words.</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Develop their communication, to talk about a past event but may continue to have problems with irregular tenses </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Use a wider range of vocabulary.</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noProof="0">
                          <a:solidFill>
                            <a:schemeClr val="bg1"/>
                          </a:solidFill>
                          <a:effectLst/>
                          <a:latin typeface="Roboto" panose="02000000000000000000" pitchFamily="2" charset="0"/>
                          <a:ea typeface="Roboto" panose="02000000000000000000" pitchFamily="2" charset="0"/>
                        </a:rPr>
                        <a:t>Use vocabulary in their play, that reflects their experiences of books.</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effectLst/>
                          <a:latin typeface="Roboto" panose="02000000000000000000" pitchFamily="2" charset="0"/>
                          <a:ea typeface="Roboto" panose="02000000000000000000" pitchFamily="2" charset="0"/>
                          <a:cs typeface="Calibri" panose="020F0502020204030204" pitchFamily="34" charset="0"/>
                        </a:rPr>
                        <a:t>Sing a large repertoire of songs.</a:t>
                      </a:r>
                      <a:endPar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endParaRP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1084903960"/>
                  </a:ext>
                </a:extLst>
              </a:tr>
              <a:tr h="799173">
                <a:tc vMerge="1">
                  <a:txBody>
                    <a:bodyPr/>
                    <a:lstStyle/>
                    <a:p>
                      <a:pPr algn="ctr"/>
                      <a:endParaRPr lang="en-GB" sz="1000" b="1">
                        <a:solidFill>
                          <a:schemeClr val="bg1"/>
                        </a:solidFill>
                        <a:latin typeface="ABeeZee" panose="02000000000000000000" pitchFamily="2" charset="0"/>
                      </a:endParaRP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r>
                        <a:rPr lang="en-GB" sz="1000" b="1" noProof="0">
                          <a:solidFill>
                            <a:schemeClr val="bg1"/>
                          </a:solidFill>
                          <a:latin typeface="ABeeZee" panose="02000000000000000000" pitchFamily="2" charset="0"/>
                        </a:rPr>
                        <a:t>Sum</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Be able to express a point of view and to debate when they disagree with an adult or a friend, using words as well as actions.</a:t>
                      </a:r>
                    </a:p>
                    <a:p>
                      <a:pPr marL="72000" indent="-72000">
                        <a:lnSpc>
                          <a:spcPct val="100000"/>
                        </a:lnSpc>
                        <a:spcBef>
                          <a:spcPts val="0"/>
                        </a:spcBef>
                        <a:spcAft>
                          <a:spcPts val="0"/>
                        </a:spcAft>
                        <a:buFont typeface="Arial" panose="020B0604020202020204" pitchFamily="34" charset="0"/>
                        <a:buChar cha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Can start a conversation with an adult or a friend and continue it for many turns.</a:t>
                      </a:r>
                    </a:p>
                    <a:p>
                      <a:pPr marL="72000" indent="-72000">
                        <a:lnSpc>
                          <a:spcPct val="100000"/>
                        </a:lnSpc>
                        <a:spcBef>
                          <a:spcPts val="0"/>
                        </a:spcBef>
                        <a:spcAft>
                          <a:spcPts val="0"/>
                        </a:spcAft>
                        <a:buFont typeface="Arial" panose="020B0604020202020204" pitchFamily="34" charset="0"/>
                        <a:buChar cha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Use talk to organise themselves and their play.</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747050038"/>
                  </a:ext>
                </a:extLst>
              </a:tr>
            </a:tbl>
          </a:graphicData>
        </a:graphic>
      </p:graphicFrame>
      <p:graphicFrame>
        <p:nvGraphicFramePr>
          <p:cNvPr id="14" name="Table 13">
            <a:extLst>
              <a:ext uri="{FF2B5EF4-FFF2-40B4-BE49-F238E27FC236}">
                <a16:creationId xmlns:a16="http://schemas.microsoft.com/office/drawing/2014/main" id="{27CA3069-DA50-BEDD-D6FE-3F63E28C076E}"/>
              </a:ext>
            </a:extLst>
          </p:cNvPr>
          <p:cNvGraphicFramePr>
            <a:graphicFrameLocks noGrp="1"/>
          </p:cNvGraphicFramePr>
          <p:nvPr/>
        </p:nvGraphicFramePr>
        <p:xfrm>
          <a:off x="4953000" y="1321884"/>
          <a:ext cx="4320000" cy="2362460"/>
        </p:xfrm>
        <a:graphic>
          <a:graphicData uri="http://schemas.openxmlformats.org/drawingml/2006/table">
            <a:tbl>
              <a:tblPr firstRow="1" bandRow="1">
                <a:tableStyleId>{5C22544A-7EE6-4342-B048-85BDC9FD1C3A}</a:tableStyleId>
              </a:tblPr>
              <a:tblGrid>
                <a:gridCol w="180000">
                  <a:extLst>
                    <a:ext uri="{9D8B030D-6E8A-4147-A177-3AD203B41FA5}">
                      <a16:colId xmlns:a16="http://schemas.microsoft.com/office/drawing/2014/main" val="2371532815"/>
                    </a:ext>
                  </a:extLst>
                </a:gridCol>
                <a:gridCol w="180000">
                  <a:extLst>
                    <a:ext uri="{9D8B030D-6E8A-4147-A177-3AD203B41FA5}">
                      <a16:colId xmlns:a16="http://schemas.microsoft.com/office/drawing/2014/main" val="3992725249"/>
                    </a:ext>
                  </a:extLst>
                </a:gridCol>
                <a:gridCol w="3960000">
                  <a:extLst>
                    <a:ext uri="{9D8B030D-6E8A-4147-A177-3AD203B41FA5}">
                      <a16:colId xmlns:a16="http://schemas.microsoft.com/office/drawing/2014/main" val="193742007"/>
                    </a:ext>
                  </a:extLst>
                </a:gridCol>
              </a:tblGrid>
              <a:tr h="731540">
                <a:tc rowSpan="3">
                  <a:txBody>
                    <a:bodyPr/>
                    <a:lstStyle/>
                    <a:p>
                      <a:pPr algn="ctr"/>
                      <a:r>
                        <a:rPr lang="en-GB" sz="1000" b="1" noProof="0">
                          <a:solidFill>
                            <a:schemeClr val="bg1"/>
                          </a:solidFill>
                          <a:latin typeface="ABeeZee" panose="02000000000000000000" pitchFamily="2" charset="0"/>
                        </a:rPr>
                        <a:t>Reception</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noProof="0" err="1">
                          <a:solidFill>
                            <a:schemeClr val="bg1"/>
                          </a:solidFill>
                          <a:latin typeface="ABeeZee" panose="02000000000000000000" pitchFamily="2" charset="0"/>
                        </a:rPr>
                        <a:t>Aut</a:t>
                      </a:r>
                      <a:endParaRPr lang="en-GB" sz="1000" b="1" noProof="0">
                        <a:solidFill>
                          <a:schemeClr val="bg1"/>
                        </a:solidFill>
                        <a:latin typeface="ABeeZee" panose="02000000000000000000" pitchFamily="2" charset="0"/>
                      </a:endParaRP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2000" indent="-72000" algn="l">
                        <a:lnSpc>
                          <a:spcPct val="100000"/>
                        </a:lnSpc>
                        <a:spcBef>
                          <a:spcPts val="0"/>
                        </a:spcBef>
                        <a:spcAft>
                          <a:spcPts val="0"/>
                        </a:spcAft>
                        <a:buFont typeface="Arial" panose="020B0604020202020204" pitchFamily="34" charset="0"/>
                        <a:buChar char="•"/>
                      </a:pPr>
                      <a:r>
                        <a:rPr lang="en-GB" sz="900" b="0" noProof="0">
                          <a:solidFill>
                            <a:schemeClr val="bg1"/>
                          </a:solidFill>
                          <a:latin typeface="Roboto" panose="02000000000000000000" pitchFamily="2" charset="0"/>
                          <a:ea typeface="Roboto" panose="02000000000000000000" pitchFamily="2" charset="0"/>
                        </a:rPr>
                        <a:t>Learn new vocabulary.</a:t>
                      </a:r>
                      <a:endParaRPr lang="en-GB" sz="900" b="0" kern="1200" noProof="0">
                        <a:solidFill>
                          <a:schemeClr val="bg1"/>
                        </a:solidFill>
                        <a:effectLst/>
                        <a:latin typeface="Roboto" panose="02000000000000000000" pitchFamily="2" charset="0"/>
                        <a:ea typeface="Roboto" panose="02000000000000000000" pitchFamily="2" charset="0"/>
                        <a:cs typeface="+mn-cs"/>
                      </a:endParaRPr>
                    </a:p>
                    <a:p>
                      <a:pPr marL="72000" lvl="0" indent="-72000">
                        <a:lnSpc>
                          <a:spcPct val="100000"/>
                        </a:lnSpc>
                        <a:spcBef>
                          <a:spcPts val="0"/>
                        </a:spcBef>
                        <a:spcAft>
                          <a:spcPts val="0"/>
                        </a:spcAft>
                        <a:buFont typeface="Arial" panose="020B0604020202020204" pitchFamily="34" charset="0"/>
                        <a:buChar char="•"/>
                      </a:pPr>
                      <a:r>
                        <a:rPr lang="en-GB" sz="900" b="0" kern="1200" noProof="0">
                          <a:solidFill>
                            <a:schemeClr val="bg1"/>
                          </a:solidFill>
                          <a:effectLst/>
                          <a:latin typeface="Roboto" panose="02000000000000000000" pitchFamily="2" charset="0"/>
                          <a:ea typeface="Roboto" panose="02000000000000000000" pitchFamily="2" charset="0"/>
                          <a:cs typeface="+mn-cs"/>
                        </a:rPr>
                        <a:t>Articulate their ideas and thoughts in well-formed sentences.</a:t>
                      </a:r>
                    </a:p>
                    <a:p>
                      <a:pPr marL="72000" lvl="0" indent="-72000">
                        <a:lnSpc>
                          <a:spcPct val="100000"/>
                        </a:lnSpc>
                        <a:spcBef>
                          <a:spcPts val="0"/>
                        </a:spcBef>
                        <a:spcAft>
                          <a:spcPts val="0"/>
                        </a:spcAft>
                        <a:buFont typeface="Arial" panose="020B0604020202020204" pitchFamily="34" charset="0"/>
                        <a:buChar char="•"/>
                      </a:pPr>
                      <a:r>
                        <a:rPr lang="en-GB" sz="900" b="0" kern="1200" noProof="0">
                          <a:solidFill>
                            <a:schemeClr val="bg1"/>
                          </a:solidFill>
                          <a:effectLst/>
                          <a:latin typeface="Roboto" panose="02000000000000000000" pitchFamily="2" charset="0"/>
                          <a:ea typeface="Roboto" panose="02000000000000000000" pitchFamily="2" charset="0"/>
                          <a:cs typeface="+mn-cs"/>
                        </a:rPr>
                        <a:t>Engage in non-fiction books.</a:t>
                      </a:r>
                    </a:p>
                    <a:p>
                      <a:pPr marL="72000" lvl="0" indent="-72000">
                        <a:lnSpc>
                          <a:spcPct val="100000"/>
                        </a:lnSpc>
                        <a:spcBef>
                          <a:spcPts val="0"/>
                        </a:spcBef>
                        <a:spcAft>
                          <a:spcPts val="0"/>
                        </a:spcAft>
                        <a:buFont typeface="Arial" panose="020B0604020202020204" pitchFamily="34" charset="0"/>
                        <a:buChar char="•"/>
                      </a:pPr>
                      <a:r>
                        <a:rPr lang="en-GB" sz="900" b="0" kern="1200" noProof="0">
                          <a:solidFill>
                            <a:schemeClr val="bg1"/>
                          </a:solidFill>
                          <a:effectLst/>
                          <a:latin typeface="Roboto" panose="02000000000000000000" pitchFamily="2" charset="0"/>
                          <a:ea typeface="Roboto" panose="02000000000000000000" pitchFamily="2" charset="0"/>
                          <a:cs typeface="+mn-cs"/>
                        </a:rPr>
                        <a:t>Use new vocabulary through the day.</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986337829"/>
                  </a:ext>
                </a:extLst>
              </a:tr>
              <a:tr h="1054877">
                <a:tc vMerge="1">
                  <a:txBody>
                    <a:bodyPr/>
                    <a:lstStyle/>
                    <a:p>
                      <a:pPr algn="ctr"/>
                      <a:endParaRPr lang="en-GB" sz="1000" b="1">
                        <a:solidFill>
                          <a:schemeClr val="bg1"/>
                        </a:solidFill>
                        <a:latin typeface="ABeeZee" panose="02000000000000000000" pitchFamily="2" charset="0"/>
                      </a:endParaRP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r>
                        <a:rPr lang="en-GB" sz="1000" b="1" noProof="0">
                          <a:solidFill>
                            <a:schemeClr val="bg1"/>
                          </a:solidFill>
                          <a:latin typeface="ABeeZee" panose="02000000000000000000" pitchFamily="2" charset="0"/>
                        </a:rPr>
                        <a:t>Spr</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Use new vocabulary in different contexts.</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Connect one idea or action to another using a range of connectives.</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Understand and use new vocabulary introduced through non-fiction texts and stories</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Use talk to help work out problems and organise thinking and activities explain how things work and why they might happen.</a:t>
                      </a:r>
                      <a:endParaRPr lang="en-GB" sz="900" b="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4270896055"/>
                  </a:ext>
                </a:extLst>
              </a:tr>
              <a:tr h="576043">
                <a:tc vMerge="1">
                  <a:txBody>
                    <a:bodyPr/>
                    <a:lstStyle/>
                    <a:p>
                      <a:pPr algn="ctr"/>
                      <a:endParaRPr lang="en-GB" sz="1000" b="1">
                        <a:solidFill>
                          <a:schemeClr val="bg1"/>
                        </a:solidFill>
                        <a:latin typeface="ABeeZee" panose="02000000000000000000" pitchFamily="2" charset="0"/>
                      </a:endParaRP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algn="ctr"/>
                      <a:r>
                        <a:rPr lang="en-GB" sz="1000" b="1" noProof="0">
                          <a:solidFill>
                            <a:schemeClr val="bg1"/>
                          </a:solidFill>
                          <a:latin typeface="ABeeZee" panose="02000000000000000000" pitchFamily="2" charset="0"/>
                        </a:rPr>
                        <a:t>Sum</a:t>
                      </a:r>
                    </a:p>
                  </a:txBody>
                  <a:tcPr marL="36000" marR="36000" marT="36000" marB="3600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Articulate their ideas and thoughts in well-formed sentences.</a:t>
                      </a:r>
                      <a:endParaRPr lang="en-GB" sz="900" b="0" kern="1200" noProof="0">
                        <a:solidFill>
                          <a:schemeClr val="bg1"/>
                        </a:solidFill>
                        <a:effectLst/>
                        <a:latin typeface="Roboto" panose="02000000000000000000" pitchFamily="2" charset="0"/>
                        <a:ea typeface="Roboto" panose="02000000000000000000" pitchFamily="2" charset="0"/>
                        <a:cs typeface="+mn-cs"/>
                      </a:endParaRP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kern="1200" noProof="0">
                          <a:solidFill>
                            <a:schemeClr val="bg1"/>
                          </a:solidFill>
                          <a:effectLst/>
                          <a:latin typeface="Roboto" panose="02000000000000000000" pitchFamily="2" charset="0"/>
                          <a:ea typeface="Roboto" panose="02000000000000000000" pitchFamily="2" charset="0"/>
                          <a:cs typeface="+mn-cs"/>
                        </a:rPr>
                        <a:t>Describe events in some detail.</a:t>
                      </a:r>
                    </a:p>
                    <a:p>
                      <a:pPr marL="72000" marR="0" lvl="0" indent="-72000" algn="l" defTabSz="91437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baseline="0" noProof="0">
                          <a:solidFill>
                            <a:schemeClr val="bg1"/>
                          </a:solidFill>
                          <a:latin typeface="Roboto" panose="02000000000000000000" pitchFamily="2" charset="0"/>
                          <a:ea typeface="Roboto" panose="02000000000000000000" pitchFamily="2" charset="0"/>
                          <a:cs typeface="Calibri" panose="020F0502020204030204" pitchFamily="34" charset="0"/>
                        </a:rPr>
                        <a:t>Learn and use new vocabulary</a:t>
                      </a:r>
                    </a:p>
                  </a:txBody>
                  <a:tcPr marL="72000" marR="72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354863699"/>
                  </a:ext>
                </a:extLst>
              </a:tr>
            </a:tbl>
          </a:graphicData>
        </a:graphic>
      </p:graphicFrame>
      <p:pic>
        <p:nvPicPr>
          <p:cNvPr id="15" name="Picture 14" descr="A picture containing icon&#10;&#10;Description automatically generated">
            <a:extLst>
              <a:ext uri="{FF2B5EF4-FFF2-40B4-BE49-F238E27FC236}">
                <a16:creationId xmlns:a16="http://schemas.microsoft.com/office/drawing/2014/main" id="{21BB0E41-96C4-3DBD-C4A7-B9E898D760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5469" y="140087"/>
            <a:ext cx="271717" cy="477221"/>
          </a:xfrm>
          <a:prstGeom prst="rect">
            <a:avLst/>
          </a:prstGeom>
        </p:spPr>
      </p:pic>
    </p:spTree>
    <p:extLst>
      <p:ext uri="{BB962C8B-B14F-4D97-AF65-F5344CB8AC3E}">
        <p14:creationId xmlns:p14="http://schemas.microsoft.com/office/powerpoint/2010/main" val="827144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0A43FAF-CB28-4B6C-9725-D325EF4FF062}"/>
              </a:ext>
            </a:extLst>
          </p:cNvPr>
          <p:cNvSpPr txBox="1"/>
          <p:nvPr/>
        </p:nvSpPr>
        <p:spPr>
          <a:xfrm>
            <a:off x="232697" y="872317"/>
            <a:ext cx="9043871" cy="5509200"/>
          </a:xfrm>
          <a:prstGeom prst="rect">
            <a:avLst/>
          </a:prstGeom>
          <a:noFill/>
        </p:spPr>
        <p:txBody>
          <a:bodyPr wrap="square" anchor="t">
            <a:spAutoFit/>
          </a:bodyPr>
          <a:lstStyle/>
          <a:p>
            <a:pPr>
              <a:spcAft>
                <a:spcPts val="2400"/>
              </a:spcAft>
              <a:defRPr/>
            </a:pPr>
            <a:r>
              <a:rPr lang="en-GB" sz="1400" b="1" noProof="0">
                <a:solidFill>
                  <a:schemeClr val="bg1"/>
                </a:solidFill>
                <a:latin typeface="Roboto" panose="02000000000000000000" pitchFamily="2" charset="0"/>
                <a:ea typeface="Roboto" panose="02000000000000000000" pitchFamily="2" charset="0"/>
              </a:rPr>
              <a:t>Building on the Framework for Excellence, The United Learning Primary Curriculum has </a:t>
            </a:r>
            <a:r>
              <a:rPr lang="en-GB" sz="1400" b="1" noProof="0">
                <a:solidFill>
                  <a:schemeClr val="accent1"/>
                </a:solidFill>
                <a:latin typeface="Roboto" panose="02000000000000000000" pitchFamily="2" charset="0"/>
                <a:ea typeface="Roboto" panose="02000000000000000000" pitchFamily="2" charset="0"/>
              </a:rPr>
              <a:t>six core principles:</a:t>
            </a:r>
            <a:endParaRPr lang="en-GB" sz="600" b="1" noProof="0">
              <a:solidFill>
                <a:srgbClr val="052264"/>
              </a:solidFill>
              <a:latin typeface="Roboto" panose="02000000000000000000" pitchFamily="2" charset="0"/>
              <a:ea typeface="Roboto" panose="02000000000000000000" pitchFamily="2" charset="0"/>
            </a:endParaRPr>
          </a:p>
          <a:p>
            <a:pPr marL="742950" lvl="1" indent="-285750">
              <a:spcAft>
                <a:spcPts val="0"/>
              </a:spcAft>
              <a:buFont typeface="Arial" panose="020B0604020202020204" pitchFamily="34" charset="0"/>
              <a:buChar char="•"/>
              <a:defRPr/>
            </a:pPr>
            <a:r>
              <a:rPr lang="en-GB" sz="1200" b="1" noProof="0">
                <a:solidFill>
                  <a:schemeClr val="accent1"/>
                </a:solidFill>
                <a:latin typeface="Roboto" panose="02000000000000000000" pitchFamily="2" charset="0"/>
                <a:ea typeface="Roboto" panose="02000000000000000000" pitchFamily="2" charset="0"/>
              </a:rPr>
              <a:t>Entitlement</a:t>
            </a:r>
          </a:p>
          <a:p>
            <a:pPr lvl="2">
              <a:spcAft>
                <a:spcPts val="1200"/>
              </a:spcAft>
              <a:defRPr/>
            </a:pPr>
            <a:r>
              <a:rPr lang="en-GB" sz="1200" noProof="0">
                <a:solidFill>
                  <a:schemeClr val="bg1"/>
                </a:solidFill>
                <a:latin typeface="Roboto" panose="02000000000000000000" pitchFamily="2" charset="0"/>
                <a:ea typeface="Roboto" panose="02000000000000000000" pitchFamily="2" charset="0"/>
                <a:cs typeface="Arial"/>
              </a:rPr>
              <a:t>All pupils have the right to learn what is in the United Learning curriculum, and schools have a duty to ensure that all pupils are taught the whole of it</a:t>
            </a:r>
            <a:endParaRPr lang="en-GB" sz="1200" b="1" noProof="0">
              <a:solidFill>
                <a:schemeClr val="bg1"/>
              </a:solidFill>
              <a:latin typeface="Roboto" panose="02000000000000000000" pitchFamily="2" charset="0"/>
              <a:ea typeface="Roboto" panose="02000000000000000000" pitchFamily="2" charset="0"/>
            </a:endParaRPr>
          </a:p>
          <a:p>
            <a:pPr marL="742950" lvl="1" indent="-285750">
              <a:spcAft>
                <a:spcPts val="0"/>
              </a:spcAft>
              <a:buFont typeface="Arial" panose="020B0604020202020204" pitchFamily="34" charset="0"/>
              <a:buChar char="•"/>
              <a:defRPr/>
            </a:pPr>
            <a:r>
              <a:rPr lang="en-GB" sz="1200" b="1" noProof="0">
                <a:solidFill>
                  <a:schemeClr val="accent1"/>
                </a:solidFill>
                <a:latin typeface="Roboto" panose="02000000000000000000" pitchFamily="2" charset="0"/>
                <a:ea typeface="Roboto" panose="02000000000000000000" pitchFamily="2" charset="0"/>
              </a:rPr>
              <a:t>Coherence</a:t>
            </a:r>
          </a:p>
          <a:p>
            <a:pPr lvl="2">
              <a:spcAft>
                <a:spcPts val="1200"/>
              </a:spcAft>
              <a:defRPr/>
            </a:pPr>
            <a:r>
              <a:rPr lang="en-GB" sz="1200" noProof="0">
                <a:solidFill>
                  <a:schemeClr val="bg1"/>
                </a:solidFill>
                <a:latin typeface="Roboto" panose="02000000000000000000" pitchFamily="2" charset="0"/>
                <a:ea typeface="Roboto" panose="02000000000000000000" pitchFamily="2" charset="0"/>
                <a:cs typeface="Arial"/>
              </a:rPr>
              <a:t>Taking the National Curriculum as its starting point, our curriculum is carefully sequenced so that powerful knowledge builds term by term and year by year. We make meaningful connections within subjects and between subjects</a:t>
            </a:r>
            <a:endParaRPr lang="en-GB" sz="1200" b="1" noProof="0">
              <a:solidFill>
                <a:schemeClr val="bg1"/>
              </a:solidFill>
              <a:latin typeface="Roboto" panose="02000000000000000000" pitchFamily="2" charset="0"/>
              <a:ea typeface="Roboto" panose="02000000000000000000" pitchFamily="2" charset="0"/>
            </a:endParaRPr>
          </a:p>
          <a:p>
            <a:pPr marL="742950" lvl="1" indent="-285750">
              <a:spcAft>
                <a:spcPts val="0"/>
              </a:spcAft>
              <a:buFont typeface="Arial" panose="020B0604020202020204" pitchFamily="34" charset="0"/>
              <a:buChar char="•"/>
              <a:defRPr/>
            </a:pPr>
            <a:r>
              <a:rPr lang="en-GB" sz="1200" b="1" noProof="0">
                <a:solidFill>
                  <a:schemeClr val="accent1"/>
                </a:solidFill>
                <a:latin typeface="Roboto" panose="02000000000000000000" pitchFamily="2" charset="0"/>
                <a:ea typeface="Roboto" panose="02000000000000000000" pitchFamily="2" charset="0"/>
              </a:rPr>
              <a:t>Mastery</a:t>
            </a:r>
          </a:p>
          <a:p>
            <a:pPr lvl="2">
              <a:spcAft>
                <a:spcPts val="1200"/>
              </a:spcAft>
              <a:defRPr/>
            </a:pPr>
            <a:r>
              <a:rPr lang="en-GB" sz="1200" noProof="0">
                <a:solidFill>
                  <a:schemeClr val="bg1"/>
                </a:solidFill>
                <a:latin typeface="Roboto" panose="02000000000000000000" pitchFamily="2" charset="0"/>
                <a:ea typeface="Roboto" panose="02000000000000000000" pitchFamily="2" charset="0"/>
              </a:rPr>
              <a:t>We ensure that foundational knowledge, skills and concepts are secure before moving on. Pupils revisit prior learning and apply their understanding in new contexts</a:t>
            </a:r>
            <a:endParaRPr lang="en-GB" sz="1200" b="1" noProof="0">
              <a:solidFill>
                <a:schemeClr val="bg1"/>
              </a:solidFill>
              <a:latin typeface="Roboto" panose="02000000000000000000" pitchFamily="2" charset="0"/>
              <a:ea typeface="Roboto" panose="02000000000000000000" pitchFamily="2" charset="0"/>
            </a:endParaRPr>
          </a:p>
          <a:p>
            <a:pPr marL="742950" lvl="1" indent="-285750">
              <a:spcAft>
                <a:spcPts val="0"/>
              </a:spcAft>
              <a:buFont typeface="Arial" panose="020B0604020202020204" pitchFamily="34" charset="0"/>
              <a:buChar char="•"/>
              <a:defRPr/>
            </a:pPr>
            <a:r>
              <a:rPr lang="en-GB" sz="1200" b="1" noProof="0">
                <a:solidFill>
                  <a:schemeClr val="accent1"/>
                </a:solidFill>
                <a:latin typeface="Roboto" panose="02000000000000000000" pitchFamily="2" charset="0"/>
                <a:ea typeface="Roboto" panose="02000000000000000000" pitchFamily="2" charset="0"/>
              </a:rPr>
              <a:t>Adaptability</a:t>
            </a:r>
          </a:p>
          <a:p>
            <a:pPr lvl="2">
              <a:spcAft>
                <a:spcPts val="1200"/>
              </a:spcAft>
              <a:defRPr/>
            </a:pPr>
            <a:r>
              <a:rPr lang="en-GB" sz="1200" noProof="0">
                <a:solidFill>
                  <a:schemeClr val="bg1"/>
                </a:solidFill>
                <a:latin typeface="Roboto" panose="02000000000000000000" pitchFamily="2" charset="0"/>
                <a:ea typeface="Roboto" panose="02000000000000000000" pitchFamily="2" charset="0"/>
              </a:rPr>
              <a:t>The core content – the ‘what’ – of the curriculum is stable, but schools will bring it to life in their own local context, and teachers will adapt lessons – the ‘how’ – to meet the needs of their own classes</a:t>
            </a:r>
          </a:p>
          <a:p>
            <a:pPr marL="742950" lvl="1" indent="-285750">
              <a:spcAft>
                <a:spcPts val="0"/>
              </a:spcAft>
              <a:buFont typeface="Arial" panose="020B0604020202020204" pitchFamily="34" charset="0"/>
              <a:buChar char="•"/>
              <a:defRPr/>
            </a:pPr>
            <a:r>
              <a:rPr lang="en-GB" sz="1200" b="1" noProof="0">
                <a:solidFill>
                  <a:schemeClr val="accent1"/>
                </a:solidFill>
                <a:latin typeface="Roboto" panose="02000000000000000000" pitchFamily="2" charset="0"/>
                <a:ea typeface="Roboto" panose="02000000000000000000" pitchFamily="2" charset="0"/>
              </a:rPr>
              <a:t>Representation</a:t>
            </a:r>
          </a:p>
          <a:p>
            <a:pPr lvl="2">
              <a:spcAft>
                <a:spcPts val="1200"/>
              </a:spcAft>
              <a:defRPr/>
            </a:pPr>
            <a:r>
              <a:rPr lang="en-GB" sz="1200" noProof="0">
                <a:solidFill>
                  <a:schemeClr val="bg1"/>
                </a:solidFill>
                <a:latin typeface="Roboto" panose="02000000000000000000" pitchFamily="2" charset="0"/>
                <a:ea typeface="Roboto" panose="02000000000000000000" pitchFamily="2" charset="0"/>
              </a:rPr>
              <a:t>All pupils see themselves in our curriculum, and our curriculum takes all pupils beyond their immediate experience</a:t>
            </a:r>
            <a:endParaRPr lang="en-GB" sz="1200" b="1" noProof="0">
              <a:solidFill>
                <a:schemeClr val="bg1"/>
              </a:solidFill>
              <a:latin typeface="Roboto" panose="02000000000000000000" pitchFamily="2" charset="0"/>
              <a:ea typeface="Roboto" panose="02000000000000000000" pitchFamily="2" charset="0"/>
            </a:endParaRPr>
          </a:p>
          <a:p>
            <a:pPr marL="742950" lvl="1" indent="-285750">
              <a:spcAft>
                <a:spcPts val="0"/>
              </a:spcAft>
              <a:buFont typeface="Arial" panose="020B0604020202020204" pitchFamily="34" charset="0"/>
              <a:buChar char="•"/>
              <a:defRPr/>
            </a:pPr>
            <a:r>
              <a:rPr lang="en-GB" sz="1200" b="1" noProof="0">
                <a:solidFill>
                  <a:schemeClr val="accent1"/>
                </a:solidFill>
                <a:latin typeface="Roboto" panose="02000000000000000000" pitchFamily="2" charset="0"/>
                <a:ea typeface="Roboto" panose="02000000000000000000" pitchFamily="2" charset="0"/>
              </a:rPr>
              <a:t>Education with character</a:t>
            </a:r>
          </a:p>
          <a:p>
            <a:pPr lvl="2">
              <a:spcAft>
                <a:spcPts val="2400"/>
              </a:spcAft>
              <a:defRPr/>
            </a:pPr>
            <a:r>
              <a:rPr lang="en-GB" sz="1200" noProof="0">
                <a:solidFill>
                  <a:schemeClr val="bg1"/>
                </a:solidFill>
                <a:latin typeface="Roboto" panose="02000000000000000000" pitchFamily="2" charset="0"/>
                <a:ea typeface="Roboto" panose="02000000000000000000" pitchFamily="2" charset="0"/>
              </a:rPr>
              <a:t>Our curriculum - which includes the taught subject timetable as well as spiritual, moral, social and cultural development, our co-curricular provision and the ethos and ‘hidden curriculum’ of the school – is intended to spark curiosity and to nourish both the head and the heart</a:t>
            </a:r>
            <a:endParaRPr lang="en-GB" sz="1400" b="1" noProof="0">
              <a:solidFill>
                <a:srgbClr val="052264"/>
              </a:solidFill>
              <a:latin typeface="Roboto" panose="02000000000000000000" pitchFamily="2" charset="0"/>
              <a:ea typeface="Roboto" panose="02000000000000000000" pitchFamily="2" charset="0"/>
            </a:endParaRPr>
          </a:p>
          <a:p>
            <a:pPr>
              <a:spcAft>
                <a:spcPts val="0"/>
              </a:spcAft>
              <a:defRPr/>
            </a:pPr>
            <a:r>
              <a:rPr lang="en-GB" sz="1400" b="1" noProof="0">
                <a:solidFill>
                  <a:schemeClr val="accent1"/>
                </a:solidFill>
                <a:latin typeface="Roboto" panose="02000000000000000000" pitchFamily="2" charset="0"/>
                <a:ea typeface="Roboto" panose="02000000000000000000" pitchFamily="2" charset="0"/>
              </a:rPr>
              <a:t>Subject-specific rationales </a:t>
            </a:r>
            <a:r>
              <a:rPr lang="en-GB" sz="1400" b="1" noProof="0">
                <a:solidFill>
                  <a:schemeClr val="bg1"/>
                </a:solidFill>
                <a:latin typeface="Roboto" panose="02000000000000000000" pitchFamily="2" charset="0"/>
                <a:ea typeface="Roboto" panose="02000000000000000000" pitchFamily="2" charset="0"/>
              </a:rPr>
              <a:t>are built on these six principles.</a:t>
            </a:r>
          </a:p>
          <a:p>
            <a:pPr>
              <a:spcAft>
                <a:spcPts val="0"/>
              </a:spcAft>
              <a:defRPr/>
            </a:pPr>
            <a:endParaRPr lang="en-GB" sz="600" noProof="0">
              <a:solidFill>
                <a:srgbClr val="052264"/>
              </a:solidFill>
              <a:latin typeface="Roboto" panose="02000000000000000000" pitchFamily="2" charset="0"/>
              <a:ea typeface="Roboto" panose="02000000000000000000" pitchFamily="2" charset="0"/>
            </a:endParaRPr>
          </a:p>
        </p:txBody>
      </p:sp>
      <p:sp>
        <p:nvSpPr>
          <p:cNvPr id="2" name="Text Placeholder 1">
            <a:extLst>
              <a:ext uri="{FF2B5EF4-FFF2-40B4-BE49-F238E27FC236}">
                <a16:creationId xmlns:a16="http://schemas.microsoft.com/office/drawing/2014/main" id="{08794C5E-7FA4-4F8A-8F2A-EEA93DB9133C}"/>
              </a:ext>
            </a:extLst>
          </p:cNvPr>
          <p:cNvSpPr>
            <a:spLocks noGrp="1"/>
          </p:cNvSpPr>
          <p:nvPr>
            <p:ph type="body" sz="quarter" idx="10"/>
          </p:nvPr>
        </p:nvSpPr>
        <p:spPr/>
        <p:txBody>
          <a:bodyPr/>
          <a:lstStyle/>
          <a:p>
            <a:r>
              <a:rPr lang="en-GB" noProof="0"/>
              <a:t>United Curriculum Principles</a:t>
            </a:r>
          </a:p>
        </p:txBody>
      </p:sp>
    </p:spTree>
    <p:extLst>
      <p:ext uri="{BB962C8B-B14F-4D97-AF65-F5344CB8AC3E}">
        <p14:creationId xmlns:p14="http://schemas.microsoft.com/office/powerpoint/2010/main" val="3143223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E45F49-D03F-4923-9538-9784DCDFFE48}"/>
              </a:ext>
            </a:extLst>
          </p:cNvPr>
          <p:cNvSpPr>
            <a:spLocks noGrp="1"/>
          </p:cNvSpPr>
          <p:nvPr>
            <p:ph type="body" sz="quarter" idx="10"/>
          </p:nvPr>
        </p:nvSpPr>
        <p:spPr/>
        <p:txBody>
          <a:bodyPr/>
          <a:lstStyle/>
          <a:p>
            <a:r>
              <a:rPr lang="en-GB" sz="2800" noProof="0"/>
              <a:t>United Curriculum Principles: </a:t>
            </a:r>
            <a:r>
              <a:rPr lang="en-GB" sz="2800" noProof="0">
                <a:ln w="12700">
                  <a:solidFill>
                    <a:schemeClr val="accent1"/>
                  </a:solidFill>
                </a:ln>
                <a:solidFill>
                  <a:schemeClr val="accent1"/>
                </a:solidFill>
              </a:rPr>
              <a:t>English Writing</a:t>
            </a:r>
          </a:p>
        </p:txBody>
      </p:sp>
      <p:sp>
        <p:nvSpPr>
          <p:cNvPr id="5" name="TextBox 4">
            <a:extLst>
              <a:ext uri="{FF2B5EF4-FFF2-40B4-BE49-F238E27FC236}">
                <a16:creationId xmlns:a16="http://schemas.microsoft.com/office/drawing/2014/main" id="{46C596FE-2D27-4388-B8E0-F736C7F1C99D}"/>
              </a:ext>
            </a:extLst>
          </p:cNvPr>
          <p:cNvSpPr txBox="1"/>
          <p:nvPr/>
        </p:nvSpPr>
        <p:spPr>
          <a:xfrm>
            <a:off x="203201" y="943856"/>
            <a:ext cx="8280400" cy="307777"/>
          </a:xfrm>
          <a:prstGeom prst="rect">
            <a:avLst/>
          </a:prstGeom>
          <a:noFill/>
        </p:spPr>
        <p:txBody>
          <a:bodyPr wrap="square" rtlCol="0">
            <a:spAutoFit/>
          </a:bodyPr>
          <a:lstStyle/>
          <a:p>
            <a:r>
              <a:rPr lang="en-GB" sz="1400" b="1" noProof="0">
                <a:solidFill>
                  <a:schemeClr val="bg1"/>
                </a:solidFill>
                <a:latin typeface="Roboto" panose="02000000000000000000" pitchFamily="2" charset="0"/>
                <a:ea typeface="Roboto" panose="02000000000000000000" pitchFamily="2" charset="0"/>
              </a:rPr>
              <a:t>The United Writing Curriculum is built on </a:t>
            </a:r>
            <a:r>
              <a:rPr lang="en-GB" sz="1400" b="1" noProof="0">
                <a:solidFill>
                  <a:schemeClr val="accent1"/>
                </a:solidFill>
                <a:latin typeface="Roboto" panose="02000000000000000000" pitchFamily="2" charset="0"/>
                <a:ea typeface="Roboto" panose="02000000000000000000" pitchFamily="2" charset="0"/>
              </a:rPr>
              <a:t>four key principles:</a:t>
            </a:r>
          </a:p>
        </p:txBody>
      </p:sp>
      <p:graphicFrame>
        <p:nvGraphicFramePr>
          <p:cNvPr id="7" name="Table 5">
            <a:extLst>
              <a:ext uri="{FF2B5EF4-FFF2-40B4-BE49-F238E27FC236}">
                <a16:creationId xmlns:a16="http://schemas.microsoft.com/office/drawing/2014/main" id="{451A646A-9717-4C24-876C-71FD8628F943}"/>
              </a:ext>
            </a:extLst>
          </p:cNvPr>
          <p:cNvGraphicFramePr>
            <a:graphicFrameLocks noGrp="1"/>
          </p:cNvGraphicFramePr>
          <p:nvPr>
            <p:extLst>
              <p:ext uri="{D42A27DB-BD31-4B8C-83A1-F6EECF244321}">
                <p14:modId xmlns:p14="http://schemas.microsoft.com/office/powerpoint/2010/main" val="4038756133"/>
              </p:ext>
            </p:extLst>
          </p:nvPr>
        </p:nvGraphicFramePr>
        <p:xfrm>
          <a:off x="561353" y="1399740"/>
          <a:ext cx="8359410" cy="4722648"/>
        </p:xfrm>
        <a:graphic>
          <a:graphicData uri="http://schemas.openxmlformats.org/drawingml/2006/table">
            <a:tbl>
              <a:tblPr firstRow="1" bandRow="1"/>
              <a:tblGrid>
                <a:gridCol w="4179705">
                  <a:extLst>
                    <a:ext uri="{9D8B030D-6E8A-4147-A177-3AD203B41FA5}">
                      <a16:colId xmlns:a16="http://schemas.microsoft.com/office/drawing/2014/main" val="3187413655"/>
                    </a:ext>
                  </a:extLst>
                </a:gridCol>
                <a:gridCol w="4179705">
                  <a:extLst>
                    <a:ext uri="{9D8B030D-6E8A-4147-A177-3AD203B41FA5}">
                      <a16:colId xmlns:a16="http://schemas.microsoft.com/office/drawing/2014/main" val="4291304949"/>
                    </a:ext>
                  </a:extLst>
                </a:gridCol>
              </a:tblGrid>
              <a:tr h="2361324">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endParaRPr lang="en-GB" noProof="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BACC6">
                        <a:lumMod val="20000"/>
                        <a:lumOff val="80000"/>
                      </a:srgbClr>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endParaRPr lang="en-GB" noProof="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0504D">
                        <a:lumMod val="20000"/>
                        <a:lumOff val="80000"/>
                      </a:srgbClr>
                    </a:solidFill>
                  </a:tcPr>
                </a:tc>
                <a:extLst>
                  <a:ext uri="{0D108BD9-81ED-4DB2-BD59-A6C34878D82A}">
                    <a16:rowId xmlns:a16="http://schemas.microsoft.com/office/drawing/2014/main" val="4791330"/>
                  </a:ext>
                </a:extLst>
              </a:tr>
              <a:tr h="2361324">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en-GB" noProof="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8064A2">
                        <a:lumMod val="40000"/>
                        <a:lumOff val="6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endParaRPr lang="en-GB" noProof="0"/>
                    </a:p>
                  </a:txBody>
                  <a:tcP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79646">
                        <a:lumMod val="40000"/>
                        <a:lumOff val="60000"/>
                      </a:srgbClr>
                    </a:solidFill>
                  </a:tcPr>
                </a:tc>
                <a:extLst>
                  <a:ext uri="{0D108BD9-81ED-4DB2-BD59-A6C34878D82A}">
                    <a16:rowId xmlns:a16="http://schemas.microsoft.com/office/drawing/2014/main" val="1351063123"/>
                  </a:ext>
                </a:extLst>
              </a:tr>
            </a:tbl>
          </a:graphicData>
        </a:graphic>
      </p:graphicFrame>
      <p:sp>
        <p:nvSpPr>
          <p:cNvPr id="8" name="TextBox 7">
            <a:extLst>
              <a:ext uri="{FF2B5EF4-FFF2-40B4-BE49-F238E27FC236}">
                <a16:creationId xmlns:a16="http://schemas.microsoft.com/office/drawing/2014/main" id="{723F05A4-FF20-4E34-ABDF-D62D8783F8EC}"/>
              </a:ext>
            </a:extLst>
          </p:cNvPr>
          <p:cNvSpPr txBox="1"/>
          <p:nvPr/>
        </p:nvSpPr>
        <p:spPr>
          <a:xfrm>
            <a:off x="645196" y="1468553"/>
            <a:ext cx="2971316" cy="495713"/>
          </a:xfrm>
          <a:prstGeom prst="rect">
            <a:avLst/>
          </a:prstGeom>
          <a:noFill/>
        </p:spPr>
        <p:txBody>
          <a:bodyPr wrap="square" rtlCol="0">
            <a:spAutoFit/>
          </a:bodyPr>
          <a:lstStyle/>
          <a:p>
            <a:r>
              <a:rPr lang="en-GB" sz="1300" b="1" noProof="0">
                <a:solidFill>
                  <a:srgbClr val="000000"/>
                </a:solidFill>
                <a:latin typeface="United Curriculum" pitchFamily="2" charset="0"/>
                <a:ea typeface="Roboto" panose="02000000000000000000" pitchFamily="2" charset="0"/>
              </a:rPr>
              <a:t>Developing pupils’ metacognitive and critical thinking skills </a:t>
            </a:r>
          </a:p>
        </p:txBody>
      </p:sp>
      <p:sp>
        <p:nvSpPr>
          <p:cNvPr id="9" name="TextBox 8">
            <a:extLst>
              <a:ext uri="{FF2B5EF4-FFF2-40B4-BE49-F238E27FC236}">
                <a16:creationId xmlns:a16="http://schemas.microsoft.com/office/drawing/2014/main" id="{B3913DEE-3584-4CD9-A2AD-7E15B5E3E48B}"/>
              </a:ext>
            </a:extLst>
          </p:cNvPr>
          <p:cNvSpPr txBox="1"/>
          <p:nvPr/>
        </p:nvSpPr>
        <p:spPr>
          <a:xfrm>
            <a:off x="4803406" y="1471762"/>
            <a:ext cx="3423312" cy="495713"/>
          </a:xfrm>
          <a:prstGeom prst="rect">
            <a:avLst/>
          </a:prstGeom>
          <a:noFill/>
        </p:spPr>
        <p:txBody>
          <a:bodyPr wrap="square" rtlCol="0">
            <a:spAutoFit/>
          </a:bodyPr>
          <a:lstStyle/>
          <a:p>
            <a:r>
              <a:rPr lang="en-GB" sz="1300" b="1" noProof="0">
                <a:solidFill>
                  <a:srgbClr val="000000"/>
                </a:solidFill>
                <a:latin typeface="United Curriculum" pitchFamily="2" charset="0"/>
                <a:ea typeface="Roboto" panose="02000000000000000000" pitchFamily="2" charset="0"/>
              </a:rPr>
              <a:t>Ensuring the highest expectations for the attainment and progress of all pupils </a:t>
            </a:r>
          </a:p>
        </p:txBody>
      </p:sp>
      <p:grpSp>
        <p:nvGrpSpPr>
          <p:cNvPr id="10" name="Group 9">
            <a:extLst>
              <a:ext uri="{FF2B5EF4-FFF2-40B4-BE49-F238E27FC236}">
                <a16:creationId xmlns:a16="http://schemas.microsoft.com/office/drawing/2014/main" id="{6FFF4E10-F66E-4DD6-BAA6-74C796FED01F}"/>
              </a:ext>
            </a:extLst>
          </p:cNvPr>
          <p:cNvGrpSpPr/>
          <p:nvPr/>
        </p:nvGrpSpPr>
        <p:grpSpPr>
          <a:xfrm>
            <a:off x="3996558" y="3851914"/>
            <a:ext cx="522000" cy="522000"/>
            <a:chOff x="-1042359" y="3742433"/>
            <a:chExt cx="697831" cy="719487"/>
          </a:xfrm>
        </p:grpSpPr>
        <p:sp>
          <p:nvSpPr>
            <p:cNvPr id="11" name="Oval 10">
              <a:extLst>
                <a:ext uri="{FF2B5EF4-FFF2-40B4-BE49-F238E27FC236}">
                  <a16:creationId xmlns:a16="http://schemas.microsoft.com/office/drawing/2014/main" id="{A8786793-DD94-4690-BE65-C5EBE4B1BAAC}"/>
                </a:ext>
              </a:extLst>
            </p:cNvPr>
            <p:cNvSpPr/>
            <p:nvPr/>
          </p:nvSpPr>
          <p:spPr>
            <a:xfrm>
              <a:off x="-1042359" y="3742433"/>
              <a:ext cx="697831" cy="697831"/>
            </a:xfrm>
            <a:prstGeom prst="ellipse">
              <a:avLst/>
            </a:prstGeom>
            <a:solidFill>
              <a:sysClr val="window" lastClr="FFFFFF"/>
            </a:solidFill>
            <a:ln w="25400" cap="flat" cmpd="sng" algn="ctr">
              <a:solidFill>
                <a:srgbClr val="8064A2"/>
              </a:solid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pic>
          <p:nvPicPr>
            <p:cNvPr id="12" name="Graphic 11" descr="Heart with solid fill">
              <a:extLst>
                <a:ext uri="{FF2B5EF4-FFF2-40B4-BE49-F238E27FC236}">
                  <a16:creationId xmlns:a16="http://schemas.microsoft.com/office/drawing/2014/main" id="{41C1184C-0953-4407-901A-72F5DB5DA8B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1042359" y="3764089"/>
              <a:ext cx="697831" cy="697831"/>
            </a:xfrm>
            <a:prstGeom prst="rect">
              <a:avLst/>
            </a:prstGeom>
          </p:spPr>
        </p:pic>
        <p:pic>
          <p:nvPicPr>
            <p:cNvPr id="13" name="Graphic 12" descr="Pencil with solid fill">
              <a:extLst>
                <a:ext uri="{FF2B5EF4-FFF2-40B4-BE49-F238E27FC236}">
                  <a16:creationId xmlns:a16="http://schemas.microsoft.com/office/drawing/2014/main" id="{F584AD0E-9F8F-40D1-8F0C-AB2625155B0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813562" y="3954510"/>
              <a:ext cx="273678" cy="273678"/>
            </a:xfrm>
            <a:prstGeom prst="rect">
              <a:avLst/>
            </a:prstGeom>
          </p:spPr>
        </p:pic>
      </p:grpSp>
      <p:grpSp>
        <p:nvGrpSpPr>
          <p:cNvPr id="14" name="Group 13">
            <a:extLst>
              <a:ext uri="{FF2B5EF4-FFF2-40B4-BE49-F238E27FC236}">
                <a16:creationId xmlns:a16="http://schemas.microsoft.com/office/drawing/2014/main" id="{E715A87A-F32B-4309-9669-49BAA6818CD8}"/>
              </a:ext>
            </a:extLst>
          </p:cNvPr>
          <p:cNvGrpSpPr/>
          <p:nvPr/>
        </p:nvGrpSpPr>
        <p:grpSpPr>
          <a:xfrm>
            <a:off x="3993615" y="1487306"/>
            <a:ext cx="522000" cy="522000"/>
            <a:chOff x="-840173" y="1620950"/>
            <a:chExt cx="697831" cy="697831"/>
          </a:xfrm>
        </p:grpSpPr>
        <p:sp>
          <p:nvSpPr>
            <p:cNvPr id="15" name="Oval 14">
              <a:extLst>
                <a:ext uri="{FF2B5EF4-FFF2-40B4-BE49-F238E27FC236}">
                  <a16:creationId xmlns:a16="http://schemas.microsoft.com/office/drawing/2014/main" id="{17FC9933-DED0-4A2E-9C2F-7535373A7B95}"/>
                </a:ext>
              </a:extLst>
            </p:cNvPr>
            <p:cNvSpPr/>
            <p:nvPr/>
          </p:nvSpPr>
          <p:spPr>
            <a:xfrm>
              <a:off x="-840173" y="1620950"/>
              <a:ext cx="697831" cy="697831"/>
            </a:xfrm>
            <a:prstGeom prst="ellipse">
              <a:avLst/>
            </a:prstGeom>
            <a:solidFill>
              <a:sysClr val="window" lastClr="FFFFFF"/>
            </a:solidFill>
            <a:ln w="25400" cap="flat" cmpd="sng" algn="ctr">
              <a:solidFill>
                <a:srgbClr val="4BACC6"/>
              </a:solid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pic>
          <p:nvPicPr>
            <p:cNvPr id="16" name="Graphic 15" descr="Head with gears with solid fill">
              <a:extLst>
                <a:ext uri="{FF2B5EF4-FFF2-40B4-BE49-F238E27FC236}">
                  <a16:creationId xmlns:a16="http://schemas.microsoft.com/office/drawing/2014/main" id="{EEA0EE51-9F08-47BD-9C80-3AEDCDFBE2F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6453" y="1668650"/>
              <a:ext cx="602430" cy="602430"/>
            </a:xfrm>
            <a:prstGeom prst="rect">
              <a:avLst/>
            </a:prstGeom>
          </p:spPr>
        </p:pic>
      </p:grpSp>
      <p:grpSp>
        <p:nvGrpSpPr>
          <p:cNvPr id="17" name="Group 16">
            <a:extLst>
              <a:ext uri="{FF2B5EF4-FFF2-40B4-BE49-F238E27FC236}">
                <a16:creationId xmlns:a16="http://schemas.microsoft.com/office/drawing/2014/main" id="{D6C054D5-70D9-4B86-9E13-665BA3C6BDC6}"/>
              </a:ext>
            </a:extLst>
          </p:cNvPr>
          <p:cNvGrpSpPr/>
          <p:nvPr/>
        </p:nvGrpSpPr>
        <p:grpSpPr>
          <a:xfrm>
            <a:off x="8274180" y="1482595"/>
            <a:ext cx="522000" cy="506554"/>
            <a:chOff x="8796699" y="1937661"/>
            <a:chExt cx="697831" cy="697831"/>
          </a:xfrm>
        </p:grpSpPr>
        <p:sp>
          <p:nvSpPr>
            <p:cNvPr id="18" name="Oval 17">
              <a:extLst>
                <a:ext uri="{FF2B5EF4-FFF2-40B4-BE49-F238E27FC236}">
                  <a16:creationId xmlns:a16="http://schemas.microsoft.com/office/drawing/2014/main" id="{A16A8BA5-30F2-4081-8AD2-FC94421AF013}"/>
                </a:ext>
              </a:extLst>
            </p:cNvPr>
            <p:cNvSpPr/>
            <p:nvPr/>
          </p:nvSpPr>
          <p:spPr>
            <a:xfrm>
              <a:off x="8796699" y="1937661"/>
              <a:ext cx="697831" cy="697831"/>
            </a:xfrm>
            <a:prstGeom prst="ellipse">
              <a:avLst/>
            </a:prstGeom>
            <a:solidFill>
              <a:sysClr val="window" lastClr="FFFFFF"/>
            </a:solidFill>
            <a:ln w="25400" cap="flat" cmpd="sng" algn="ctr">
              <a:solidFill>
                <a:srgbClr val="C0504D"/>
              </a:solid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pic>
          <p:nvPicPr>
            <p:cNvPr id="19" name="Graphic 18" descr="Business Growth with solid fill">
              <a:extLst>
                <a:ext uri="{FF2B5EF4-FFF2-40B4-BE49-F238E27FC236}">
                  <a16:creationId xmlns:a16="http://schemas.microsoft.com/office/drawing/2014/main" id="{F055BA22-02DB-4A0E-B746-18CFB3CE78D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8895117" y="2041356"/>
              <a:ext cx="535963" cy="535963"/>
            </a:xfrm>
            <a:prstGeom prst="rect">
              <a:avLst/>
            </a:prstGeom>
          </p:spPr>
        </p:pic>
      </p:grpSp>
      <p:grpSp>
        <p:nvGrpSpPr>
          <p:cNvPr id="20" name="Group 19">
            <a:extLst>
              <a:ext uri="{FF2B5EF4-FFF2-40B4-BE49-F238E27FC236}">
                <a16:creationId xmlns:a16="http://schemas.microsoft.com/office/drawing/2014/main" id="{DE709654-8067-42CE-938E-CBB3FEDF16A7}"/>
              </a:ext>
            </a:extLst>
          </p:cNvPr>
          <p:cNvGrpSpPr/>
          <p:nvPr/>
        </p:nvGrpSpPr>
        <p:grpSpPr>
          <a:xfrm>
            <a:off x="8257400" y="3821272"/>
            <a:ext cx="522000" cy="552642"/>
            <a:chOff x="4637548" y="3579083"/>
            <a:chExt cx="522000" cy="552642"/>
          </a:xfrm>
        </p:grpSpPr>
        <p:grpSp>
          <p:nvGrpSpPr>
            <p:cNvPr id="21" name="Group 20">
              <a:extLst>
                <a:ext uri="{FF2B5EF4-FFF2-40B4-BE49-F238E27FC236}">
                  <a16:creationId xmlns:a16="http://schemas.microsoft.com/office/drawing/2014/main" id="{36DCB647-FDC1-47EA-A5E0-182DC5BEA280}"/>
                </a:ext>
              </a:extLst>
            </p:cNvPr>
            <p:cNvGrpSpPr/>
            <p:nvPr/>
          </p:nvGrpSpPr>
          <p:grpSpPr>
            <a:xfrm>
              <a:off x="4637548" y="3608505"/>
              <a:ext cx="522000" cy="523220"/>
              <a:chOff x="8673451" y="3687942"/>
              <a:chExt cx="697831" cy="697831"/>
            </a:xfrm>
          </p:grpSpPr>
          <p:sp>
            <p:nvSpPr>
              <p:cNvPr id="23" name="Oval 22">
                <a:extLst>
                  <a:ext uri="{FF2B5EF4-FFF2-40B4-BE49-F238E27FC236}">
                    <a16:creationId xmlns:a16="http://schemas.microsoft.com/office/drawing/2014/main" id="{A477CDDE-A3B8-4840-B038-AFC6BC39B9FF}"/>
                  </a:ext>
                </a:extLst>
              </p:cNvPr>
              <p:cNvSpPr/>
              <p:nvPr/>
            </p:nvSpPr>
            <p:spPr>
              <a:xfrm>
                <a:off x="8673451" y="3687942"/>
                <a:ext cx="697831" cy="697831"/>
              </a:xfrm>
              <a:prstGeom prst="ellipse">
                <a:avLst/>
              </a:prstGeom>
              <a:solidFill>
                <a:sysClr val="window" lastClr="FFFFFF"/>
              </a:solidFill>
              <a:ln w="25400" cap="flat" cmpd="sng" algn="ctr">
                <a:solidFill>
                  <a:srgbClr val="F79646"/>
                </a:solid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a:ea typeface="+mn-ea"/>
                  <a:cs typeface="+mn-cs"/>
                </a:endParaRPr>
              </a:p>
            </p:txBody>
          </p:sp>
          <p:pic>
            <p:nvPicPr>
              <p:cNvPr id="24" name="Graphic 23" descr="Pencil with solid fill">
                <a:extLst>
                  <a:ext uri="{FF2B5EF4-FFF2-40B4-BE49-F238E27FC236}">
                    <a16:creationId xmlns:a16="http://schemas.microsoft.com/office/drawing/2014/main" id="{D12AE1F4-929C-4D17-A19A-6AB4FDF68F2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8849322" y="3963320"/>
                <a:ext cx="367246" cy="367246"/>
              </a:xfrm>
              <a:prstGeom prst="rect">
                <a:avLst/>
              </a:prstGeom>
            </p:spPr>
          </p:pic>
        </p:grpSp>
        <p:pic>
          <p:nvPicPr>
            <p:cNvPr id="22" name="Graphic 21" descr="Continuous Improvement with solid fill">
              <a:extLst>
                <a:ext uri="{FF2B5EF4-FFF2-40B4-BE49-F238E27FC236}">
                  <a16:creationId xmlns:a16="http://schemas.microsoft.com/office/drawing/2014/main" id="{8FCCF26E-3678-4A23-AAD6-858A950995B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705305" y="3579083"/>
              <a:ext cx="365220" cy="365220"/>
            </a:xfrm>
            <a:prstGeom prst="rect">
              <a:avLst/>
            </a:prstGeom>
          </p:spPr>
        </p:pic>
      </p:grpSp>
      <p:sp>
        <p:nvSpPr>
          <p:cNvPr id="25" name="TextBox 24">
            <a:extLst>
              <a:ext uri="{FF2B5EF4-FFF2-40B4-BE49-F238E27FC236}">
                <a16:creationId xmlns:a16="http://schemas.microsoft.com/office/drawing/2014/main" id="{14D1C038-72F9-446F-88DF-8F1779DD4457}"/>
              </a:ext>
            </a:extLst>
          </p:cNvPr>
          <p:cNvSpPr txBox="1"/>
          <p:nvPr/>
        </p:nvSpPr>
        <p:spPr>
          <a:xfrm>
            <a:off x="640846" y="3801421"/>
            <a:ext cx="3324954" cy="700898"/>
          </a:xfrm>
          <a:prstGeom prst="rect">
            <a:avLst/>
          </a:prstGeom>
          <a:noFill/>
        </p:spPr>
        <p:txBody>
          <a:bodyPr wrap="square" rtlCol="0">
            <a:spAutoFit/>
          </a:bodyPr>
          <a:lstStyle/>
          <a:p>
            <a:r>
              <a:rPr lang="en-GB" sz="1300" b="1" noProof="0">
                <a:solidFill>
                  <a:srgbClr val="000000"/>
                </a:solidFill>
                <a:latin typeface="United Curriculum" pitchFamily="2" charset="0"/>
                <a:ea typeface="Roboto" panose="02000000000000000000" pitchFamily="2" charset="0"/>
              </a:rPr>
              <a:t>Supporting all pupils in developing pleasure for writing and discovering their own unique writing voice</a:t>
            </a:r>
          </a:p>
        </p:txBody>
      </p:sp>
      <p:sp>
        <p:nvSpPr>
          <p:cNvPr id="26" name="TextBox 25">
            <a:extLst>
              <a:ext uri="{FF2B5EF4-FFF2-40B4-BE49-F238E27FC236}">
                <a16:creationId xmlns:a16="http://schemas.microsoft.com/office/drawing/2014/main" id="{0F7FA4D0-36A5-4B7B-9BF0-8A2F95BB7E61}"/>
              </a:ext>
            </a:extLst>
          </p:cNvPr>
          <p:cNvSpPr txBox="1"/>
          <p:nvPr/>
        </p:nvSpPr>
        <p:spPr>
          <a:xfrm>
            <a:off x="660356" y="4541663"/>
            <a:ext cx="4067011" cy="1836400"/>
          </a:xfrm>
          <a:prstGeom prst="rect">
            <a:avLst/>
          </a:prstGeom>
          <a:noFill/>
        </p:spPr>
        <p:txBody>
          <a:bodyPr wrap="square" rtlCol="0">
            <a:spAutoFit/>
          </a:bodyPr>
          <a:lstStyle/>
          <a:p>
            <a:pPr marL="144000" indent="-144000">
              <a:spcAft>
                <a:spcPts val="600"/>
              </a:spcAft>
              <a:buFont typeface="Arial" panose="020B0604020202020204" pitchFamily="34" charset="0"/>
              <a:buChar char="•"/>
            </a:pPr>
            <a:r>
              <a:rPr lang="en-GB" sz="1100" noProof="0">
                <a:solidFill>
                  <a:srgbClr val="000000"/>
                </a:solidFill>
                <a:latin typeface="Roboto" panose="02000000000000000000" pitchFamily="2" charset="0"/>
                <a:ea typeface="Roboto" panose="02000000000000000000" pitchFamily="2" charset="0"/>
              </a:rPr>
              <a:t>Pupils have independence and autonomy</a:t>
            </a:r>
          </a:p>
          <a:p>
            <a:pPr marL="144000" indent="-144000">
              <a:spcAft>
                <a:spcPts val="600"/>
              </a:spcAft>
              <a:buFont typeface="Arial" panose="020B0604020202020204" pitchFamily="34" charset="0"/>
              <a:buChar char="•"/>
            </a:pPr>
            <a:r>
              <a:rPr lang="en-GB" sz="1100" noProof="0">
                <a:solidFill>
                  <a:srgbClr val="000000"/>
                </a:solidFill>
                <a:latin typeface="Roboto" panose="02000000000000000000" pitchFamily="2" charset="0"/>
                <a:ea typeface="Roboto" panose="02000000000000000000" pitchFamily="2" charset="0"/>
              </a:rPr>
              <a:t>Pupils have choice to write about what interests and excites them, and reflects their own lives</a:t>
            </a:r>
          </a:p>
          <a:p>
            <a:pPr marL="144000" indent="-144000">
              <a:spcAft>
                <a:spcPts val="600"/>
              </a:spcAft>
              <a:buFont typeface="Arial" panose="020B0604020202020204" pitchFamily="34" charset="0"/>
              <a:buChar char="•"/>
            </a:pPr>
            <a:r>
              <a:rPr lang="en-GB" sz="1100" noProof="0">
                <a:solidFill>
                  <a:srgbClr val="000000"/>
                </a:solidFill>
                <a:latin typeface="Roboto" panose="02000000000000000000" pitchFamily="2" charset="0"/>
                <a:ea typeface="Roboto" panose="02000000000000000000" pitchFamily="2" charset="0"/>
              </a:rPr>
              <a:t>A wide range of opportunities are provided for pupils to write for authentic purposes and audiences</a:t>
            </a:r>
          </a:p>
          <a:p>
            <a:pPr marL="144000" indent="-144000">
              <a:spcAft>
                <a:spcPts val="600"/>
              </a:spcAft>
              <a:buFont typeface="Arial" panose="020B0604020202020204" pitchFamily="34" charset="0"/>
              <a:buChar char="•"/>
            </a:pPr>
            <a:r>
              <a:rPr lang="en-GB" sz="1100" noProof="0">
                <a:solidFill>
                  <a:srgbClr val="000000"/>
                </a:solidFill>
                <a:latin typeface="Roboto" panose="02000000000000000000" pitchFamily="2" charset="0"/>
                <a:ea typeface="Roboto" panose="02000000000000000000" pitchFamily="2" charset="0"/>
              </a:rPr>
              <a:t>Planning acknowledges and values pupils’ own diverse funds of knowledge </a:t>
            </a:r>
          </a:p>
          <a:p>
            <a:pPr marL="285750" indent="-285750">
              <a:spcAft>
                <a:spcPts val="600"/>
              </a:spcAft>
              <a:buFont typeface="Arial" panose="020B0604020202020204" pitchFamily="34" charset="0"/>
              <a:buChar char="•"/>
            </a:pPr>
            <a:endParaRPr lang="en-GB" sz="1200" noProof="0">
              <a:solidFill>
                <a:srgbClr val="000000"/>
              </a:solidFill>
              <a:latin typeface="Roboto" panose="02000000000000000000" pitchFamily="2" charset="0"/>
              <a:ea typeface="Roboto" panose="02000000000000000000" pitchFamily="2" charset="0"/>
            </a:endParaRPr>
          </a:p>
        </p:txBody>
      </p:sp>
      <p:sp>
        <p:nvSpPr>
          <p:cNvPr id="27" name="TextBox 26">
            <a:extLst>
              <a:ext uri="{FF2B5EF4-FFF2-40B4-BE49-F238E27FC236}">
                <a16:creationId xmlns:a16="http://schemas.microsoft.com/office/drawing/2014/main" id="{0384628F-D78A-4EBB-A8EA-8332A2769886}"/>
              </a:ext>
            </a:extLst>
          </p:cNvPr>
          <p:cNvSpPr txBox="1"/>
          <p:nvPr/>
        </p:nvSpPr>
        <p:spPr>
          <a:xfrm>
            <a:off x="4811389" y="3793443"/>
            <a:ext cx="3215625" cy="495713"/>
          </a:xfrm>
          <a:prstGeom prst="rect">
            <a:avLst/>
          </a:prstGeom>
          <a:noFill/>
        </p:spPr>
        <p:txBody>
          <a:bodyPr wrap="square" rtlCol="0">
            <a:spAutoFit/>
          </a:bodyPr>
          <a:lstStyle/>
          <a:p>
            <a:r>
              <a:rPr lang="en-GB" sz="1300" b="1" noProof="0">
                <a:solidFill>
                  <a:srgbClr val="000000"/>
                </a:solidFill>
                <a:latin typeface="United Curriculum" pitchFamily="2" charset="0"/>
                <a:ea typeface="Roboto" panose="02000000000000000000" pitchFamily="2" charset="0"/>
              </a:rPr>
              <a:t>Developing a secure understanding of the writing process </a:t>
            </a:r>
          </a:p>
        </p:txBody>
      </p:sp>
      <p:sp>
        <p:nvSpPr>
          <p:cNvPr id="28" name="TextBox 27">
            <a:extLst>
              <a:ext uri="{FF2B5EF4-FFF2-40B4-BE49-F238E27FC236}">
                <a16:creationId xmlns:a16="http://schemas.microsoft.com/office/drawing/2014/main" id="{8E7D14FA-DFB7-4DA3-8528-52266F00EE03}"/>
              </a:ext>
            </a:extLst>
          </p:cNvPr>
          <p:cNvSpPr txBox="1"/>
          <p:nvPr/>
        </p:nvSpPr>
        <p:spPr>
          <a:xfrm>
            <a:off x="660357" y="2058805"/>
            <a:ext cx="3914637" cy="1390765"/>
          </a:xfrm>
          <a:prstGeom prst="rect">
            <a:avLst/>
          </a:prstGeom>
          <a:noFill/>
        </p:spPr>
        <p:txBody>
          <a:bodyPr wrap="square" rtlCol="0">
            <a:spAutoFit/>
          </a:bodyPr>
          <a:lstStyle/>
          <a:p>
            <a:pPr marL="144000" indent="-144000">
              <a:spcAft>
                <a:spcPts val="600"/>
              </a:spcAft>
              <a:buFont typeface="Arial" panose="020B0604020202020204" pitchFamily="34" charset="0"/>
              <a:buChar char="•"/>
            </a:pPr>
            <a:r>
              <a:rPr lang="en-GB" sz="1100" noProof="0">
                <a:solidFill>
                  <a:srgbClr val="000000"/>
                </a:solidFill>
                <a:latin typeface="Roboto" panose="02000000000000000000" pitchFamily="2" charset="0"/>
                <a:ea typeface="Roboto" panose="02000000000000000000" pitchFamily="2" charset="0"/>
              </a:rPr>
              <a:t>Teachers authentically model the writing process and thinking aloud</a:t>
            </a:r>
          </a:p>
          <a:p>
            <a:pPr marL="144000" indent="-144000">
              <a:spcAft>
                <a:spcPts val="600"/>
              </a:spcAft>
              <a:buFont typeface="Arial" panose="020B0604020202020204" pitchFamily="34" charset="0"/>
              <a:buChar char="•"/>
            </a:pPr>
            <a:r>
              <a:rPr lang="en-GB" sz="1100" noProof="0">
                <a:solidFill>
                  <a:srgbClr val="000000"/>
                </a:solidFill>
                <a:latin typeface="Roboto" panose="02000000000000000000" pitchFamily="2" charset="0"/>
                <a:ea typeface="Roboto" panose="02000000000000000000" pitchFamily="2" charset="0"/>
              </a:rPr>
              <a:t>Critical literacy skills are incorporated into the curriculum </a:t>
            </a:r>
          </a:p>
          <a:p>
            <a:pPr marL="144000" indent="-144000">
              <a:spcAft>
                <a:spcPts val="600"/>
              </a:spcAft>
              <a:buFont typeface="Arial" panose="020B0604020202020204" pitchFamily="34" charset="0"/>
              <a:buChar char="•"/>
            </a:pPr>
            <a:r>
              <a:rPr lang="en-GB" sz="1100" noProof="0">
                <a:solidFill>
                  <a:srgbClr val="000000"/>
                </a:solidFill>
                <a:latin typeface="Roboto" panose="02000000000000000000" pitchFamily="2" charset="0"/>
                <a:ea typeface="Roboto" panose="02000000000000000000" pitchFamily="2" charset="0"/>
              </a:rPr>
              <a:t>Pupils become life-long readers and writers</a:t>
            </a:r>
          </a:p>
          <a:p>
            <a:pPr marL="144000" indent="-144000">
              <a:spcAft>
                <a:spcPts val="600"/>
              </a:spcAft>
              <a:buFont typeface="Arial" panose="020B0604020202020204" pitchFamily="34" charset="0"/>
              <a:buChar char="•"/>
            </a:pPr>
            <a:r>
              <a:rPr lang="en-GB" sz="1100" noProof="0">
                <a:solidFill>
                  <a:srgbClr val="000000"/>
                </a:solidFill>
                <a:latin typeface="Roboto" panose="02000000000000000000" pitchFamily="2" charset="0"/>
                <a:ea typeface="Roboto" panose="02000000000000000000" pitchFamily="2" charset="0"/>
              </a:rPr>
              <a:t>Links to other curriculum areas – where appropriate - reflect important real-world knowledge</a:t>
            </a:r>
            <a:endParaRPr lang="en-GB" sz="1200" noProof="0">
              <a:solidFill>
                <a:srgbClr val="000000"/>
              </a:solidFill>
              <a:latin typeface="Roboto" panose="02000000000000000000" pitchFamily="2" charset="0"/>
              <a:ea typeface="Roboto" panose="02000000000000000000" pitchFamily="2" charset="0"/>
            </a:endParaRPr>
          </a:p>
        </p:txBody>
      </p:sp>
      <p:sp>
        <p:nvSpPr>
          <p:cNvPr id="29" name="TextBox 28">
            <a:extLst>
              <a:ext uri="{FF2B5EF4-FFF2-40B4-BE49-F238E27FC236}">
                <a16:creationId xmlns:a16="http://schemas.microsoft.com/office/drawing/2014/main" id="{29092059-99AA-4D75-98B7-41EF7379101D}"/>
              </a:ext>
            </a:extLst>
          </p:cNvPr>
          <p:cNvSpPr txBox="1"/>
          <p:nvPr/>
        </p:nvSpPr>
        <p:spPr>
          <a:xfrm>
            <a:off x="4930985" y="2119131"/>
            <a:ext cx="3825865" cy="1261884"/>
          </a:xfrm>
          <a:prstGeom prst="rect">
            <a:avLst/>
          </a:prstGeom>
          <a:noFill/>
        </p:spPr>
        <p:txBody>
          <a:bodyPr wrap="square" rtlCol="0">
            <a:spAutoFit/>
          </a:bodyPr>
          <a:lstStyle/>
          <a:p>
            <a:pPr marL="144000" indent="-144000">
              <a:spcAft>
                <a:spcPts val="600"/>
              </a:spcAft>
              <a:buFont typeface="Arial" panose="020B0604020202020204" pitchFamily="34" charset="0"/>
              <a:buChar char="•"/>
            </a:pPr>
            <a:r>
              <a:rPr lang="en-GB" sz="1100" noProof="0">
                <a:solidFill>
                  <a:srgbClr val="000000"/>
                </a:solidFill>
                <a:latin typeface="Roboto" panose="02000000000000000000" pitchFamily="2" charset="0"/>
                <a:ea typeface="Roboto" panose="02000000000000000000" pitchFamily="2" charset="0"/>
              </a:rPr>
              <a:t>Progression in learning is mapped across units, year groups and key stages</a:t>
            </a:r>
          </a:p>
          <a:p>
            <a:pPr marL="144000" indent="-144000">
              <a:spcAft>
                <a:spcPts val="600"/>
              </a:spcAft>
              <a:buFont typeface="Arial" panose="020B0604020202020204" pitchFamily="34" charset="0"/>
              <a:buChar char="•"/>
            </a:pPr>
            <a:r>
              <a:rPr lang="en-GB" sz="1100" noProof="0">
                <a:solidFill>
                  <a:srgbClr val="000000"/>
                </a:solidFill>
                <a:latin typeface="Roboto" panose="02000000000000000000" pitchFamily="2" charset="0"/>
                <a:ea typeface="Roboto" panose="02000000000000000000" pitchFamily="2" charset="0"/>
              </a:rPr>
              <a:t>A diverse representation of high-quality texts are used as models and examples</a:t>
            </a:r>
          </a:p>
          <a:p>
            <a:pPr marL="144000" indent="-144000">
              <a:spcAft>
                <a:spcPts val="600"/>
              </a:spcAft>
              <a:buFont typeface="Arial" panose="020B0604020202020204" pitchFamily="34" charset="0"/>
              <a:buChar char="•"/>
            </a:pPr>
            <a:r>
              <a:rPr lang="en-GB" sz="1100" noProof="0">
                <a:solidFill>
                  <a:srgbClr val="000000"/>
                </a:solidFill>
                <a:latin typeface="Roboto" panose="02000000000000000000" pitchFamily="2" charset="0"/>
                <a:ea typeface="Roboto" panose="02000000000000000000" pitchFamily="2" charset="0"/>
              </a:rPr>
              <a:t>Teachers have conviction that every child has something worthwhile to write about</a:t>
            </a:r>
          </a:p>
        </p:txBody>
      </p:sp>
      <p:sp>
        <p:nvSpPr>
          <p:cNvPr id="30" name="TextBox 29">
            <a:extLst>
              <a:ext uri="{FF2B5EF4-FFF2-40B4-BE49-F238E27FC236}">
                <a16:creationId xmlns:a16="http://schemas.microsoft.com/office/drawing/2014/main" id="{0B8CB3C2-BE24-4A1C-9E7B-52849C08BC47}"/>
              </a:ext>
            </a:extLst>
          </p:cNvPr>
          <p:cNvSpPr txBox="1"/>
          <p:nvPr/>
        </p:nvSpPr>
        <p:spPr>
          <a:xfrm>
            <a:off x="4929274" y="4349733"/>
            <a:ext cx="3991489" cy="1733808"/>
          </a:xfrm>
          <a:prstGeom prst="rect">
            <a:avLst/>
          </a:prstGeom>
          <a:noFill/>
        </p:spPr>
        <p:txBody>
          <a:bodyPr wrap="square" rtlCol="0">
            <a:spAutoFit/>
          </a:bodyPr>
          <a:lstStyle/>
          <a:p>
            <a:pPr marL="144000" indent="-144000">
              <a:spcAft>
                <a:spcPts val="600"/>
              </a:spcAft>
              <a:buFont typeface="Arial" panose="020B0604020202020204" pitchFamily="34" charset="0"/>
              <a:buChar char="•"/>
            </a:pPr>
            <a:r>
              <a:rPr lang="en-GB" sz="1100" noProof="0">
                <a:solidFill>
                  <a:srgbClr val="000000"/>
                </a:solidFill>
                <a:latin typeface="Roboto" panose="02000000000000000000" pitchFamily="2" charset="0"/>
                <a:ea typeface="Roboto" panose="02000000000000000000" pitchFamily="2" charset="0"/>
              </a:rPr>
              <a:t>The writing process is recursive and not linear</a:t>
            </a:r>
          </a:p>
          <a:p>
            <a:pPr marL="144000" indent="-144000">
              <a:spcAft>
                <a:spcPts val="600"/>
              </a:spcAft>
              <a:buFont typeface="Arial" panose="020B0604020202020204" pitchFamily="34" charset="0"/>
              <a:buChar char="•"/>
            </a:pPr>
            <a:r>
              <a:rPr lang="en-GB" sz="1100" noProof="0">
                <a:solidFill>
                  <a:srgbClr val="000000"/>
                </a:solidFill>
                <a:latin typeface="Roboto" panose="02000000000000000000" pitchFamily="2" charset="0"/>
                <a:ea typeface="Roboto" panose="02000000000000000000" pitchFamily="2" charset="0"/>
              </a:rPr>
              <a:t>Functional grammar is taught within context</a:t>
            </a:r>
          </a:p>
          <a:p>
            <a:pPr marL="144000" indent="-144000">
              <a:spcAft>
                <a:spcPts val="600"/>
              </a:spcAft>
              <a:buFont typeface="Arial" panose="020B0604020202020204" pitchFamily="34" charset="0"/>
              <a:buChar char="•"/>
            </a:pPr>
            <a:r>
              <a:rPr lang="en-GB" sz="1100" noProof="0">
                <a:solidFill>
                  <a:srgbClr val="000000"/>
                </a:solidFill>
                <a:latin typeface="Roboto" panose="02000000000000000000" pitchFamily="2" charset="0"/>
                <a:ea typeface="Roboto" panose="02000000000000000000" pitchFamily="2" charset="0"/>
              </a:rPr>
              <a:t>New objectives are introduced in small, manageable steps</a:t>
            </a:r>
          </a:p>
          <a:p>
            <a:pPr marL="144000" indent="-144000">
              <a:spcAft>
                <a:spcPts val="600"/>
              </a:spcAft>
              <a:buFont typeface="Arial" panose="020B0604020202020204" pitchFamily="34" charset="0"/>
              <a:buChar char="•"/>
            </a:pPr>
            <a:r>
              <a:rPr lang="en-GB" sz="1100" noProof="0">
                <a:solidFill>
                  <a:srgbClr val="000000"/>
                </a:solidFill>
                <a:latin typeface="Roboto" panose="02000000000000000000" pitchFamily="2" charset="0"/>
                <a:ea typeface="Roboto" panose="02000000000000000000" pitchFamily="2" charset="0"/>
              </a:rPr>
              <a:t>Pupils have frequent opportunities to write at length</a:t>
            </a:r>
          </a:p>
          <a:p>
            <a:pPr marL="144000" indent="-144000">
              <a:spcAft>
                <a:spcPts val="600"/>
              </a:spcAft>
              <a:buFont typeface="Arial" panose="020B0604020202020204" pitchFamily="34" charset="0"/>
              <a:buChar char="•"/>
            </a:pPr>
            <a:r>
              <a:rPr lang="en-GB" sz="1100" noProof="0">
                <a:solidFill>
                  <a:srgbClr val="000000"/>
                </a:solidFill>
                <a:latin typeface="Roboto" panose="02000000000000000000" pitchFamily="2" charset="0"/>
                <a:ea typeface="Roboto" panose="02000000000000000000" pitchFamily="2" charset="0"/>
              </a:rPr>
              <a:t>Planned conferencing and workshopping allows teachers to meet individual pupil needs</a:t>
            </a:r>
          </a:p>
          <a:p>
            <a:pPr marL="285750" indent="-285750">
              <a:spcAft>
                <a:spcPts val="600"/>
              </a:spcAft>
              <a:buFont typeface="Arial" panose="020B0604020202020204" pitchFamily="34" charset="0"/>
              <a:buChar char="•"/>
            </a:pPr>
            <a:endParaRPr lang="en-GB" sz="1200" noProof="0">
              <a:solidFill>
                <a:srgbClr val="00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372894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11BF97-F4B6-457A-96B8-550B0B138EC6}"/>
              </a:ext>
            </a:extLst>
          </p:cNvPr>
          <p:cNvSpPr>
            <a:spLocks noGrp="1"/>
          </p:cNvSpPr>
          <p:nvPr>
            <p:ph type="body" sz="quarter" idx="10"/>
          </p:nvPr>
        </p:nvSpPr>
        <p:spPr/>
        <p:txBody>
          <a:bodyPr/>
          <a:lstStyle/>
          <a:p>
            <a:r>
              <a:rPr lang="en-GB" noProof="0"/>
              <a:t>Writing Overview: </a:t>
            </a:r>
            <a:r>
              <a:rPr lang="en-GB" noProof="0">
                <a:ln w="12700">
                  <a:solidFill>
                    <a:schemeClr val="accent1"/>
                  </a:solidFill>
                </a:ln>
                <a:solidFill>
                  <a:schemeClr val="accent1"/>
                </a:solidFill>
              </a:rPr>
              <a:t>Nursery</a:t>
            </a:r>
          </a:p>
        </p:txBody>
      </p:sp>
      <p:graphicFrame>
        <p:nvGraphicFramePr>
          <p:cNvPr id="5" name="Table 4">
            <a:extLst>
              <a:ext uri="{FF2B5EF4-FFF2-40B4-BE49-F238E27FC236}">
                <a16:creationId xmlns:a16="http://schemas.microsoft.com/office/drawing/2014/main" id="{3A630CC3-5B56-400F-AF29-03CAD1955B89}"/>
              </a:ext>
            </a:extLst>
          </p:cNvPr>
          <p:cNvGraphicFramePr>
            <a:graphicFrameLocks noGrp="1"/>
          </p:cNvGraphicFramePr>
          <p:nvPr>
            <p:extLst>
              <p:ext uri="{D42A27DB-BD31-4B8C-83A1-F6EECF244321}">
                <p14:modId xmlns:p14="http://schemas.microsoft.com/office/powerpoint/2010/main" val="4010546036"/>
              </p:ext>
            </p:extLst>
          </p:nvPr>
        </p:nvGraphicFramePr>
        <p:xfrm>
          <a:off x="222248" y="893429"/>
          <a:ext cx="9059975" cy="5244978"/>
        </p:xfrm>
        <a:graphic>
          <a:graphicData uri="http://schemas.openxmlformats.org/drawingml/2006/table">
            <a:tbl>
              <a:tblPr firstRow="1" bandRow="1">
                <a:tableStyleId>{5C22544A-7EE6-4342-B048-85BDC9FD1C3A}</a:tableStyleId>
              </a:tblPr>
              <a:tblGrid>
                <a:gridCol w="274719">
                  <a:extLst>
                    <a:ext uri="{9D8B030D-6E8A-4147-A177-3AD203B41FA5}">
                      <a16:colId xmlns:a16="http://schemas.microsoft.com/office/drawing/2014/main" val="3992725249"/>
                    </a:ext>
                  </a:extLst>
                </a:gridCol>
                <a:gridCol w="4392628">
                  <a:extLst>
                    <a:ext uri="{9D8B030D-6E8A-4147-A177-3AD203B41FA5}">
                      <a16:colId xmlns:a16="http://schemas.microsoft.com/office/drawing/2014/main" val="3946234117"/>
                    </a:ext>
                  </a:extLst>
                </a:gridCol>
                <a:gridCol w="2196314">
                  <a:extLst>
                    <a:ext uri="{9D8B030D-6E8A-4147-A177-3AD203B41FA5}">
                      <a16:colId xmlns:a16="http://schemas.microsoft.com/office/drawing/2014/main" val="2651868341"/>
                    </a:ext>
                  </a:extLst>
                </a:gridCol>
                <a:gridCol w="2196314">
                  <a:extLst>
                    <a:ext uri="{9D8B030D-6E8A-4147-A177-3AD203B41FA5}">
                      <a16:colId xmlns:a16="http://schemas.microsoft.com/office/drawing/2014/main" val="3902861838"/>
                    </a:ext>
                  </a:extLst>
                </a:gridCol>
              </a:tblGrid>
              <a:tr h="230176">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noProof="0">
                        <a:solidFill>
                          <a:srgbClr val="052264"/>
                        </a:solidFill>
                      </a:endParaRPr>
                    </a:p>
                  </a:txBody>
                  <a:tcPr marL="36000" marR="36000" marT="36000" marB="3600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Nursery 2</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gridSpan="2">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Nursery 3-4</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hMerge="1">
                  <a:txBody>
                    <a:bodyPr/>
                    <a:lstStyle/>
                    <a:p>
                      <a:endParaRPr lang="en-GB"/>
                    </a:p>
                  </a:txBody>
                  <a:tcPr/>
                </a:tc>
                <a:extLst>
                  <a:ext uri="{0D108BD9-81ED-4DB2-BD59-A6C34878D82A}">
                    <a16:rowId xmlns:a16="http://schemas.microsoft.com/office/drawing/2014/main" val="1516369024"/>
                  </a:ext>
                </a:extLst>
              </a:tr>
              <a:tr h="230176">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a:solidFill>
                          <a:srgbClr val="052264"/>
                        </a:solidFill>
                      </a:endParaRPr>
                    </a:p>
                  </a:txBody>
                  <a:tcPr marL="36000" marR="36000" marT="36000" marB="3600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1000" b="0" i="0">
                        <a:solidFill>
                          <a:srgbClr val="000000"/>
                        </a:solidFill>
                        <a:effectLst/>
                        <a:latin typeface="ABeeZee" panose="02000000000000000000" pitchFamily="2"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0" i="0" noProof="0">
                          <a:solidFill>
                            <a:srgbClr val="000000"/>
                          </a:solidFill>
                          <a:effectLst/>
                          <a:latin typeface="United Curriculum" pitchFamily="2" charset="0"/>
                          <a:ea typeface="Calibri" panose="020F0502020204030204" pitchFamily="34" charset="0"/>
                          <a:cs typeface="Times New Roman" panose="02020603050405020304" pitchFamily="18" charset="0"/>
                        </a:rPr>
                        <a:t>Cycle 1</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0" i="0" noProof="0">
                          <a:solidFill>
                            <a:srgbClr val="000000"/>
                          </a:solidFill>
                          <a:effectLst/>
                          <a:latin typeface="United Curriculum" pitchFamily="2" charset="0"/>
                          <a:ea typeface="Calibri" panose="020F0502020204030204" pitchFamily="34" charset="0"/>
                          <a:cs typeface="Times New Roman" panose="02020603050405020304" pitchFamily="18" charset="0"/>
                        </a:rPr>
                        <a:t>Cycle 2</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752786760"/>
                  </a:ext>
                </a:extLst>
              </a:tr>
              <a:tr h="683518">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noProof="0">
                          <a:solidFill>
                            <a:schemeClr val="bg1"/>
                          </a:solidFill>
                          <a:latin typeface="United Curriculum" pitchFamily="2" charset="0"/>
                        </a:rPr>
                        <a:t>Autumn</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a:txBody>
                    <a:bodyPr/>
                    <a:lstStyle/>
                    <a:p>
                      <a:pPr marL="0" indent="0" algn="ctr">
                        <a:lnSpc>
                          <a:spcPct val="100000"/>
                        </a:lnSpc>
                        <a:spcAft>
                          <a:spcPts val="0"/>
                        </a:spcAft>
                        <a:buFont typeface="Arial" panose="020B0604020202020204" pitchFamily="34" charset="0"/>
                        <a:buNone/>
                      </a:pPr>
                      <a:r>
                        <a:rPr lang="en-GB" sz="1000" b="1" kern="120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It’s Good To Be Me</a:t>
                      </a:r>
                    </a:p>
                  </a:txBody>
                  <a:tcPr marL="59148" marR="591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Aft>
                          <a:spcPts val="600"/>
                        </a:spcAft>
                      </a:pPr>
                      <a:r>
                        <a:rPr lang="en-GB" sz="10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Marvellous Me</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Aft>
                          <a:spcPts val="600"/>
                        </a:spcAft>
                      </a:pPr>
                      <a:r>
                        <a:rPr lang="en-GB" sz="10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Look at Me!</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916502617"/>
                  </a:ext>
                </a:extLst>
              </a:tr>
              <a:tr h="683518">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b="1">
                        <a:solidFill>
                          <a:schemeClr val="bg1"/>
                        </a:solidFill>
                        <a:latin typeface="ABeeZee" panose="02000000000000000000" pitchFamily="2" charset="0"/>
                      </a:endParaRP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a:txBody>
                    <a:bodyPr/>
                    <a:lstStyle/>
                    <a:p>
                      <a:pPr marL="0" indent="0" algn="ctr">
                        <a:lnSpc>
                          <a:spcPct val="100000"/>
                        </a:lnSpc>
                        <a:spcAft>
                          <a:spcPts val="0"/>
                        </a:spcAft>
                        <a:buFont typeface="Arial" panose="020B0604020202020204" pitchFamily="34" charset="0"/>
                        <a:buNone/>
                      </a:pPr>
                      <a:r>
                        <a:rPr lang="en-GB" sz="1000" b="1" kern="120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Colour</a:t>
                      </a:r>
                      <a:endParaRPr lang="en-GB" sz="900" i="1" kern="120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8" marR="591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Aft>
                          <a:spcPts val="600"/>
                        </a:spcAft>
                      </a:pPr>
                      <a:r>
                        <a:rPr lang="en-GB" sz="10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It’s Getting Cold Outside</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Aft>
                          <a:spcPts val="600"/>
                        </a:spcAft>
                      </a:pPr>
                      <a:r>
                        <a:rPr lang="en-GB" sz="10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Bears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556095657"/>
                  </a:ext>
                </a:extLst>
              </a:tr>
              <a:tr h="683518">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b="1">
                        <a:solidFill>
                          <a:schemeClr val="bg1"/>
                        </a:solidFill>
                        <a:latin typeface="ABeeZee" panose="02000000000000000000" pitchFamily="2" charset="0"/>
                      </a:endParaRP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a:txBody>
                    <a:bodyPr/>
                    <a:lstStyle/>
                    <a:p>
                      <a:pPr marL="0" indent="0" algn="ctr">
                        <a:lnSpc>
                          <a:spcPct val="100000"/>
                        </a:lnSpc>
                        <a:spcAft>
                          <a:spcPts val="0"/>
                        </a:spcAft>
                        <a:buFont typeface="Arial" panose="020B0604020202020204" pitchFamily="34" charset="0"/>
                        <a:buNone/>
                      </a:pPr>
                      <a:r>
                        <a:rPr lang="en-GB" sz="1000" b="1" kern="120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Winter</a:t>
                      </a:r>
                    </a:p>
                  </a:txBody>
                  <a:tcPr marL="59148" marR="591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Aft>
                          <a:spcPts val="600"/>
                        </a:spcAft>
                      </a:pPr>
                      <a:r>
                        <a:rPr lang="en-GB" sz="10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Polar Express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Aft>
                          <a:spcPts val="600"/>
                        </a:spcAft>
                      </a:pPr>
                      <a:r>
                        <a:rPr lang="en-GB" sz="10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Special Days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562131831"/>
                  </a:ext>
                </a:extLst>
              </a:tr>
              <a:tr h="683518">
                <a:tc rowSpan="2">
                  <a:txBody>
                    <a:bodyPr/>
                    <a:lstStyle/>
                    <a:p>
                      <a:pPr algn="ctr"/>
                      <a:r>
                        <a:rPr lang="en-GB" sz="1000" b="1" noProof="0">
                          <a:solidFill>
                            <a:schemeClr val="bg1"/>
                          </a:solidFill>
                          <a:latin typeface="United Curriculum" pitchFamily="2" charset="0"/>
                        </a:rPr>
                        <a:t>Spring</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a:txBody>
                    <a:bodyPr/>
                    <a:lstStyle/>
                    <a:p>
                      <a:pPr marL="0" indent="0" algn="ctr">
                        <a:lnSpc>
                          <a:spcPct val="100000"/>
                        </a:lnSpc>
                        <a:spcAft>
                          <a:spcPts val="0"/>
                        </a:spcAft>
                        <a:buFont typeface="Arial" panose="020B0604020202020204" pitchFamily="34" charset="0"/>
                        <a:buNone/>
                      </a:pPr>
                      <a:r>
                        <a:rPr lang="en-GB" sz="1000" b="1" kern="120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Buildings and Homes</a:t>
                      </a:r>
                    </a:p>
                  </a:txBody>
                  <a:tcPr marL="59148" marR="591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Aft>
                          <a:spcPts val="600"/>
                        </a:spcAft>
                      </a:pPr>
                      <a:r>
                        <a:rPr lang="en-GB" sz="10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On the Move</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Aft>
                          <a:spcPts val="600"/>
                        </a:spcAft>
                      </a:pPr>
                      <a:r>
                        <a:rPr lang="en-GB" sz="10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Toys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879660222"/>
                  </a:ext>
                </a:extLst>
              </a:tr>
              <a:tr h="683518">
                <a:tc vMerge="1">
                  <a:txBody>
                    <a:bodyPr/>
                    <a:lstStyle/>
                    <a:p>
                      <a:pPr algn="ctr"/>
                      <a:endParaRPr lang="en-GB" sz="1000" b="1">
                        <a:solidFill>
                          <a:schemeClr val="bg1"/>
                        </a:solidFill>
                        <a:latin typeface="ABeeZee" panose="02000000000000000000" pitchFamily="2" charset="0"/>
                      </a:endParaRP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a:txBody>
                    <a:bodyPr/>
                    <a:lstStyle/>
                    <a:p>
                      <a:pPr marL="0" indent="0" algn="ctr">
                        <a:lnSpc>
                          <a:spcPct val="100000"/>
                        </a:lnSpc>
                        <a:spcAft>
                          <a:spcPts val="0"/>
                        </a:spcAft>
                        <a:buFont typeface="Arial" panose="020B0604020202020204" pitchFamily="34" charset="0"/>
                        <a:buNone/>
                      </a:pPr>
                      <a:r>
                        <a:rPr lang="en-GB" sz="1000" b="1" kern="120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Dinosaurs</a:t>
                      </a:r>
                    </a:p>
                  </a:txBody>
                  <a:tcPr marL="59148" marR="591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Aft>
                          <a:spcPts val="600"/>
                        </a:spcAft>
                      </a:pPr>
                      <a:r>
                        <a:rPr lang="en-GB" sz="10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On the Farm</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Aft>
                          <a:spcPts val="600"/>
                        </a:spcAft>
                      </a:pPr>
                      <a:r>
                        <a:rPr lang="en-GB" sz="10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Food Glorious Food</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762453562"/>
                  </a:ext>
                </a:extLst>
              </a:tr>
              <a:tr h="683518">
                <a:tc rowSpan="2">
                  <a:txBody>
                    <a:bodyPr/>
                    <a:lstStyle/>
                    <a:p>
                      <a:pPr algn="ctr"/>
                      <a:r>
                        <a:rPr lang="en-GB" sz="1000" b="1" noProof="0">
                          <a:solidFill>
                            <a:schemeClr val="bg1"/>
                          </a:solidFill>
                          <a:latin typeface="United Curriculum" pitchFamily="2" charset="0"/>
                        </a:rPr>
                        <a:t>Summer</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a:txBody>
                    <a:bodyPr/>
                    <a:lstStyle/>
                    <a:p>
                      <a:pPr marL="0" indent="0" algn="ctr">
                        <a:lnSpc>
                          <a:spcPct val="100000"/>
                        </a:lnSpc>
                        <a:spcAft>
                          <a:spcPts val="0"/>
                        </a:spcAft>
                        <a:buFont typeface="Arial" panose="020B0604020202020204" pitchFamily="34" charset="0"/>
                        <a:buNone/>
                      </a:pPr>
                      <a:r>
                        <a:rPr lang="en-GB" sz="1000" b="1" kern="120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Water</a:t>
                      </a:r>
                    </a:p>
                  </a:txBody>
                  <a:tcPr marL="59148" marR="591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Aft>
                          <a:spcPts val="600"/>
                        </a:spcAft>
                      </a:pPr>
                      <a:r>
                        <a:rPr lang="en-GB" sz="10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Once Upon a Time 1</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Aft>
                          <a:spcPts val="600"/>
                        </a:spcAft>
                      </a:pPr>
                      <a:r>
                        <a:rPr lang="en-GB" sz="10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Once Upon a Time 2</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375968774"/>
                  </a:ext>
                </a:extLst>
              </a:tr>
              <a:tr h="683518">
                <a:tc vMerge="1">
                  <a:txBody>
                    <a:bodyPr/>
                    <a:lstStyle/>
                    <a:p>
                      <a:pPr algn="ctr"/>
                      <a:endParaRPr lang="en-GB" sz="1000" b="1">
                        <a:solidFill>
                          <a:schemeClr val="bg1"/>
                        </a:solidFill>
                        <a:latin typeface="ABeeZee" panose="02000000000000000000" pitchFamily="2" charset="0"/>
                      </a:endParaRP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a:txBody>
                    <a:bodyPr/>
                    <a:lstStyle/>
                    <a:p>
                      <a:pPr marL="0" indent="0" algn="ctr">
                        <a:lnSpc>
                          <a:spcPct val="100000"/>
                        </a:lnSpc>
                        <a:spcAft>
                          <a:spcPts val="0"/>
                        </a:spcAft>
                        <a:buFont typeface="Arial" panose="020B0604020202020204" pitchFamily="34" charset="0"/>
                        <a:buNone/>
                      </a:pPr>
                      <a:r>
                        <a:rPr lang="en-GB" sz="1000" b="1" kern="120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What’s Outside?</a:t>
                      </a:r>
                    </a:p>
                  </a:txBody>
                  <a:tcPr marL="59148" marR="59148"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Aft>
                          <a:spcPts val="600"/>
                        </a:spcAft>
                      </a:pPr>
                      <a:r>
                        <a:rPr lang="en-GB" sz="10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All Creatures Great and Small 1</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Aft>
                          <a:spcPts val="600"/>
                        </a:spcAft>
                      </a:pPr>
                      <a:r>
                        <a:rPr lang="en-GB" sz="10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All Creatures Great and Small 2</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694100211"/>
                  </a:ext>
                </a:extLst>
              </a:tr>
            </a:tbl>
          </a:graphicData>
        </a:graphic>
      </p:graphicFrame>
    </p:spTree>
    <p:extLst>
      <p:ext uri="{BB962C8B-B14F-4D97-AF65-F5344CB8AC3E}">
        <p14:creationId xmlns:p14="http://schemas.microsoft.com/office/powerpoint/2010/main" val="4261651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FC2C55-4471-E78F-24BC-5474E5B8EF0C}"/>
              </a:ext>
            </a:extLst>
          </p:cNvPr>
          <p:cNvSpPr>
            <a:spLocks noGrp="1"/>
          </p:cNvSpPr>
          <p:nvPr>
            <p:ph type="body" sz="quarter" idx="10"/>
          </p:nvPr>
        </p:nvSpPr>
        <p:spPr/>
        <p:txBody>
          <a:bodyPr/>
          <a:lstStyle/>
          <a:p>
            <a:r>
              <a:rPr lang="en-GB" noProof="0"/>
              <a:t>Writing Overview: </a:t>
            </a:r>
            <a:r>
              <a:rPr lang="en-GB" noProof="0">
                <a:ln w="12700">
                  <a:solidFill>
                    <a:schemeClr val="accent1"/>
                  </a:solidFill>
                </a:ln>
                <a:solidFill>
                  <a:schemeClr val="accent1"/>
                </a:solidFill>
              </a:rPr>
              <a:t>Reception</a:t>
            </a:r>
            <a:endParaRPr lang="en-GB" noProof="0">
              <a:solidFill>
                <a:schemeClr val="accent1"/>
              </a:solidFill>
            </a:endParaRPr>
          </a:p>
        </p:txBody>
      </p:sp>
      <p:graphicFrame>
        <p:nvGraphicFramePr>
          <p:cNvPr id="4" name="Table 3">
            <a:extLst>
              <a:ext uri="{FF2B5EF4-FFF2-40B4-BE49-F238E27FC236}">
                <a16:creationId xmlns:a16="http://schemas.microsoft.com/office/drawing/2014/main" id="{1197D10B-B45F-074C-F6EF-FD363065F6D8}"/>
              </a:ext>
            </a:extLst>
          </p:cNvPr>
          <p:cNvGraphicFramePr>
            <a:graphicFrameLocks noGrp="1"/>
          </p:cNvGraphicFramePr>
          <p:nvPr>
            <p:extLst>
              <p:ext uri="{D42A27DB-BD31-4B8C-83A1-F6EECF244321}">
                <p14:modId xmlns:p14="http://schemas.microsoft.com/office/powerpoint/2010/main" val="3784283983"/>
              </p:ext>
            </p:extLst>
          </p:nvPr>
        </p:nvGraphicFramePr>
        <p:xfrm>
          <a:off x="255112" y="878440"/>
          <a:ext cx="9194400" cy="5324489"/>
        </p:xfrm>
        <a:graphic>
          <a:graphicData uri="http://schemas.openxmlformats.org/drawingml/2006/table">
            <a:tbl>
              <a:tblPr firstRow="1" bandRow="1">
                <a:tableStyleId>{5C22544A-7EE6-4342-B048-85BDC9FD1C3A}</a:tableStyleId>
              </a:tblPr>
              <a:tblGrid>
                <a:gridCol w="230400">
                  <a:extLst>
                    <a:ext uri="{9D8B030D-6E8A-4147-A177-3AD203B41FA5}">
                      <a16:colId xmlns:a16="http://schemas.microsoft.com/office/drawing/2014/main" val="3992725249"/>
                    </a:ext>
                  </a:extLst>
                </a:gridCol>
                <a:gridCol w="720000">
                  <a:extLst>
                    <a:ext uri="{9D8B030D-6E8A-4147-A177-3AD203B41FA5}">
                      <a16:colId xmlns:a16="http://schemas.microsoft.com/office/drawing/2014/main" val="2651868341"/>
                    </a:ext>
                  </a:extLst>
                </a:gridCol>
                <a:gridCol w="720000">
                  <a:extLst>
                    <a:ext uri="{9D8B030D-6E8A-4147-A177-3AD203B41FA5}">
                      <a16:colId xmlns:a16="http://schemas.microsoft.com/office/drawing/2014/main" val="3925576812"/>
                    </a:ext>
                  </a:extLst>
                </a:gridCol>
                <a:gridCol w="720000">
                  <a:extLst>
                    <a:ext uri="{9D8B030D-6E8A-4147-A177-3AD203B41FA5}">
                      <a16:colId xmlns:a16="http://schemas.microsoft.com/office/drawing/2014/main" val="4129289550"/>
                    </a:ext>
                  </a:extLst>
                </a:gridCol>
                <a:gridCol w="756000">
                  <a:extLst>
                    <a:ext uri="{9D8B030D-6E8A-4147-A177-3AD203B41FA5}">
                      <a16:colId xmlns:a16="http://schemas.microsoft.com/office/drawing/2014/main" val="3606215477"/>
                    </a:ext>
                  </a:extLst>
                </a:gridCol>
                <a:gridCol w="756000">
                  <a:extLst>
                    <a:ext uri="{9D8B030D-6E8A-4147-A177-3AD203B41FA5}">
                      <a16:colId xmlns:a16="http://schemas.microsoft.com/office/drawing/2014/main" val="2563548700"/>
                    </a:ext>
                  </a:extLst>
                </a:gridCol>
                <a:gridCol w="756000">
                  <a:extLst>
                    <a:ext uri="{9D8B030D-6E8A-4147-A177-3AD203B41FA5}">
                      <a16:colId xmlns:a16="http://schemas.microsoft.com/office/drawing/2014/main" val="1955941352"/>
                    </a:ext>
                  </a:extLst>
                </a:gridCol>
                <a:gridCol w="756000">
                  <a:extLst>
                    <a:ext uri="{9D8B030D-6E8A-4147-A177-3AD203B41FA5}">
                      <a16:colId xmlns:a16="http://schemas.microsoft.com/office/drawing/2014/main" val="2958490395"/>
                    </a:ext>
                  </a:extLst>
                </a:gridCol>
                <a:gridCol w="756000">
                  <a:extLst>
                    <a:ext uri="{9D8B030D-6E8A-4147-A177-3AD203B41FA5}">
                      <a16:colId xmlns:a16="http://schemas.microsoft.com/office/drawing/2014/main" val="2522365074"/>
                    </a:ext>
                  </a:extLst>
                </a:gridCol>
                <a:gridCol w="756000">
                  <a:extLst>
                    <a:ext uri="{9D8B030D-6E8A-4147-A177-3AD203B41FA5}">
                      <a16:colId xmlns:a16="http://schemas.microsoft.com/office/drawing/2014/main" val="2522228324"/>
                    </a:ext>
                  </a:extLst>
                </a:gridCol>
                <a:gridCol w="756000">
                  <a:extLst>
                    <a:ext uri="{9D8B030D-6E8A-4147-A177-3AD203B41FA5}">
                      <a16:colId xmlns:a16="http://schemas.microsoft.com/office/drawing/2014/main" val="3532767380"/>
                    </a:ext>
                  </a:extLst>
                </a:gridCol>
                <a:gridCol w="756000">
                  <a:extLst>
                    <a:ext uri="{9D8B030D-6E8A-4147-A177-3AD203B41FA5}">
                      <a16:colId xmlns:a16="http://schemas.microsoft.com/office/drawing/2014/main" val="222949268"/>
                    </a:ext>
                  </a:extLst>
                </a:gridCol>
                <a:gridCol w="756000">
                  <a:extLst>
                    <a:ext uri="{9D8B030D-6E8A-4147-A177-3AD203B41FA5}">
                      <a16:colId xmlns:a16="http://schemas.microsoft.com/office/drawing/2014/main" val="3356074445"/>
                    </a:ext>
                  </a:extLst>
                </a:gridCol>
              </a:tblGrid>
              <a:tr h="2424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noProof="0">
                        <a:solidFill>
                          <a:srgbClr val="052264"/>
                        </a:solidFill>
                      </a:endParaRPr>
                    </a:p>
                  </a:txBody>
                  <a:tcPr marL="36000" marR="36000" marT="36000" marB="3600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1</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2</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3</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4</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5</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6</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7</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8</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9</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10</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11</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12</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1516369024"/>
                  </a:ext>
                </a:extLst>
              </a:tr>
              <a:tr h="168796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noProof="0">
                          <a:solidFill>
                            <a:schemeClr val="bg1"/>
                          </a:solidFill>
                          <a:latin typeface="United Curriculum" pitchFamily="2" charset="0"/>
                        </a:rPr>
                        <a:t>Autumn</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Who Are You? –  </a:t>
                      </a:r>
                      <a:r>
                        <a:rPr lang="en-GB" sz="900" b="0" i="0" noProof="0" err="1">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Smitri</a:t>
                      </a:r>
                      <a:r>
                        <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 Halls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(1 week)</a:t>
                      </a:r>
                    </a:p>
                    <a:p>
                      <a:pPr marL="0" marR="0" lvl="0" indent="0" algn="ctr" defTabSz="914400" rtl="0" eaLnBrk="1" fontAlgn="auto" latinLnBrk="0" hangingPunct="1">
                        <a:lnSpc>
                          <a:spcPct val="100000"/>
                        </a:lnSpc>
                        <a:spcBef>
                          <a:spcPts val="0"/>
                        </a:spcBef>
                        <a:spcAft>
                          <a:spcPts val="600"/>
                        </a:spcAft>
                        <a:buClrTx/>
                        <a:buSzTx/>
                        <a:buFontTx/>
                        <a:buNone/>
                        <a:tabLst/>
                        <a:defRPr/>
                      </a:pPr>
                      <a:endPar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rPr>
                        <a:t>All About Families – Usborne Books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(1 week)</a:t>
                      </a:r>
                    </a:p>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no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rPr>
                        <a:t>The Leaf Thief – Alice Hemming</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(1 week)</a:t>
                      </a:r>
                    </a:p>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noFill/>
                  </a:tcPr>
                </a:tc>
                <a:tc gridSpan="2">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Pumpkin Soup – Helen Cooper</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p>
                      <a:pPr marL="0" marR="0" lvl="0" indent="0" algn="ctr" defTabSz="914400" rtl="0" eaLnBrk="1" fontAlgn="auto" latinLnBrk="0" hangingPunct="1">
                        <a:lnSpc>
                          <a:spcPct val="100000"/>
                        </a:lnSpc>
                        <a:spcBef>
                          <a:spcPts val="0"/>
                        </a:spcBef>
                        <a:spcAft>
                          <a:spcPts val="600"/>
                        </a:spcAft>
                        <a:buClrTx/>
                        <a:buSzTx/>
                        <a:buFontTx/>
                        <a:buNone/>
                        <a:tabLst/>
                        <a:defRPr/>
                      </a:pPr>
                      <a:endPar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lang="en-US" sz="900" b="1" i="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Aft>
                          <a:spcPts val="600"/>
                        </a:spcAft>
                      </a:pP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r>
                        <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rPr>
                        <a:t>Clean Up – Nathan Byron</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(1 week)</a:t>
                      </a:r>
                    </a:p>
                    <a:p>
                      <a:pPr algn="ctr">
                        <a:lnSpc>
                          <a:spcPct val="100000"/>
                        </a:lnSpc>
                        <a:spcAft>
                          <a:spcPts val="600"/>
                        </a:spcAft>
                      </a:pP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rPr>
                        <a:t>Chapatti Moon – Pippa Goodhart</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(1 week)</a:t>
                      </a:r>
                    </a:p>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lnSpc>
                          <a:spcPct val="100000"/>
                        </a:lnSpc>
                        <a:spcAft>
                          <a:spcPts val="600"/>
                        </a:spcAft>
                      </a:pP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r>
                        <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rPr>
                        <a:t>How to Hide a Lion at School – Helen Stephens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p>
                      <a:pPr algn="ctr">
                        <a:lnSpc>
                          <a:spcPct val="100000"/>
                        </a:lnSpc>
                        <a:spcAft>
                          <a:spcPts val="600"/>
                        </a:spcAft>
                      </a:pP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rgbClr val="052264"/>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52264"/>
                      </a:solidFill>
                      <a:prstDash val="solid"/>
                      <a:round/>
                      <a:headEnd type="none" w="med" len="med"/>
                      <a:tailEnd type="none" w="med" len="med"/>
                    </a:lnB>
                    <a:noFill/>
                  </a:tcPr>
                </a:tc>
                <a:tc gridSpan="2">
                  <a:txBody>
                    <a:bodyPr/>
                    <a:lstStyle/>
                    <a:p>
                      <a:pPr algn="ctr">
                        <a:lnSpc>
                          <a:spcPct val="100000"/>
                        </a:lnSpc>
                        <a:spcAft>
                          <a:spcPts val="600"/>
                        </a:spcAft>
                      </a:pP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r>
                        <a:rPr kumimoji="0" lang="en-GB" sz="900" b="0" i="0" u="none" strike="noStrike" kern="1200" cap="none" spc="0" normalizeH="0" baseline="0" noProof="0" err="1">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rPr>
                        <a:t>Supertato</a:t>
                      </a:r>
                      <a:r>
                        <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rPr>
                        <a:t> – Sue Hendra</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p>
                      <a:pPr algn="ctr">
                        <a:lnSpc>
                          <a:spcPct val="100000"/>
                        </a:lnSpc>
                        <a:spcAft>
                          <a:spcPts val="600"/>
                        </a:spcAft>
                      </a:pP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600"/>
                        </a:spcAft>
                      </a:pPr>
                      <a:endPar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Aft>
                          <a:spcPts val="600"/>
                        </a:spcAft>
                      </a:pP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r>
                        <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rPr>
                        <a:t>One Snowy Night – Nick Butterworth</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(1 week)</a:t>
                      </a:r>
                    </a:p>
                    <a:p>
                      <a:pPr algn="ctr">
                        <a:lnSpc>
                          <a:spcPct val="100000"/>
                        </a:lnSpc>
                        <a:spcAft>
                          <a:spcPts val="600"/>
                        </a:spcAft>
                      </a:pP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916502617"/>
                  </a:ext>
                </a:extLst>
              </a:tr>
              <a:tr h="1697033">
                <a:tc>
                  <a:txBody>
                    <a:bodyPr/>
                    <a:lstStyle/>
                    <a:p>
                      <a:pPr algn="ctr"/>
                      <a:r>
                        <a:rPr lang="en-GB" sz="1000" b="1" noProof="0">
                          <a:solidFill>
                            <a:schemeClr val="bg1"/>
                          </a:solidFill>
                          <a:latin typeface="United Curriculum" pitchFamily="2" charset="0"/>
                        </a:rPr>
                        <a:t>Spring</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gridSpan="2">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rPr>
                        <a:t>Oi Frog! – Kes Grey</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lnSpc>
                          <a:spcPct val="100000"/>
                        </a:lnSpc>
                        <a:spcAft>
                          <a:spcPts val="200"/>
                        </a:spcAft>
                      </a:pPr>
                      <a:endParaRPr lang="en-GB" sz="900" b="0" noProof="0">
                        <a:solidFill>
                          <a:schemeClr val="accent1"/>
                        </a:solidFill>
                        <a:effectLst/>
                        <a:latin typeface="Roboto" panose="02000000000000000000" pitchFamily="2" charset="0"/>
                        <a:ea typeface="Roboto" panose="02000000000000000000" pitchFamily="2" charset="0"/>
                        <a:cs typeface="Roboto" panose="02000000000000000000" pitchFamily="2" charset="0"/>
                      </a:endParaRPr>
                    </a:p>
                    <a:p>
                      <a:pPr algn="ctr">
                        <a:lnSpc>
                          <a:spcPct val="100000"/>
                        </a:lnSpc>
                        <a:spcAft>
                          <a:spcPts val="200"/>
                        </a:spcAft>
                      </a:pPr>
                      <a:r>
                        <a:rPr lang="en-GB" sz="900" b="0" noProof="0">
                          <a:solidFill>
                            <a:schemeClr val="accent1"/>
                          </a:solidFill>
                          <a:effectLst/>
                          <a:latin typeface="Roboto" panose="02000000000000000000" pitchFamily="2" charset="0"/>
                          <a:ea typeface="Roboto" panose="02000000000000000000" pitchFamily="2" charset="0"/>
                          <a:cs typeface="Roboto" panose="02000000000000000000" pitchFamily="2" charset="0"/>
                        </a:rPr>
                        <a:t>Peep Inside the Castle – Usborne Books</a:t>
                      </a:r>
                    </a:p>
                    <a:p>
                      <a:pPr marL="0" marR="0" lvl="0" indent="0" algn="ctr" defTabSz="914400" rtl="0" eaLnBrk="1" fontAlgn="auto" latinLnBrk="0" hangingPunct="1">
                        <a:lnSpc>
                          <a:spcPct val="100000"/>
                        </a:lnSpc>
                        <a:spcBef>
                          <a:spcPts val="0"/>
                        </a:spcBef>
                        <a:spcAft>
                          <a:spcPts val="2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p>
                      <a:pPr algn="ctr">
                        <a:lnSpc>
                          <a:spcPct val="100000"/>
                        </a:lnSpc>
                        <a:spcAft>
                          <a:spcPts val="200"/>
                        </a:spcAft>
                      </a:pPr>
                      <a:endParaRPr lang="en-GB" sz="900" b="0" noProof="0">
                        <a:solidFill>
                          <a:schemeClr val="accent1"/>
                        </a:solidFill>
                        <a:effectLst/>
                        <a:latin typeface="Roboto" panose="02000000000000000000" pitchFamily="2" charset="0"/>
                        <a:ea typeface="Roboto" panose="02000000000000000000" pitchFamily="2" charset="0"/>
                        <a:cs typeface="Roboto" panose="02000000000000000000" pitchFamily="2"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600"/>
                        </a:spcAft>
                      </a:pPr>
                      <a:endPar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lnSpc>
                          <a:spcPct val="100000"/>
                        </a:lnSpc>
                        <a:spcAft>
                          <a:spcPts val="600"/>
                        </a:spcAft>
                      </a:pPr>
                      <a:endParaRPr kumimoji="0" lang="en-GB" sz="900" b="0" i="0" u="none" strike="noStrike" kern="1200" cap="none" spc="0" normalizeH="0" baseline="0" noProof="0">
                        <a:ln>
                          <a:noFill/>
                        </a:ln>
                        <a:solidFill>
                          <a:srgbClr val="3E9C64"/>
                        </a:solidFill>
                        <a:effectLst/>
                        <a:uLnTx/>
                        <a:uFillTx/>
                        <a:latin typeface="Roboto" panose="02000000000000000000" pitchFamily="2" charset="0"/>
                        <a:ea typeface="Roboto" panose="02000000000000000000" pitchFamily="2" charset="0"/>
                        <a:cs typeface="+mn-cs"/>
                      </a:endParaRPr>
                    </a:p>
                    <a:p>
                      <a:pPr algn="ctr">
                        <a:lnSpc>
                          <a:spcPct val="100000"/>
                        </a:lnSpc>
                        <a:spcAft>
                          <a:spcPts val="600"/>
                        </a:spcAft>
                      </a:pPr>
                      <a:r>
                        <a:rPr kumimoji="0" lang="en-GB" sz="900" b="0" i="0" u="none" strike="noStrike" kern="1200" cap="none" spc="0" normalizeH="0" baseline="0" noProof="0">
                          <a:ln>
                            <a:noFill/>
                          </a:ln>
                          <a:solidFill>
                            <a:srgbClr val="3E9C64"/>
                          </a:solidFill>
                          <a:effectLst/>
                          <a:uLnTx/>
                          <a:uFillTx/>
                          <a:latin typeface="Roboto" panose="02000000000000000000" pitchFamily="2" charset="0"/>
                          <a:ea typeface="Roboto" panose="02000000000000000000" pitchFamily="2" charset="0"/>
                          <a:cs typeface="+mn-cs"/>
                        </a:rPr>
                        <a:t>The Extraordinary Gardener – Sam Boughton</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p>
                      <a:pPr algn="ctr">
                        <a:lnSpc>
                          <a:spcPct val="100000"/>
                        </a:lnSpc>
                        <a:spcAft>
                          <a:spcPts val="600"/>
                        </a:spcAft>
                      </a:pPr>
                      <a:endParaRPr kumimoji="0" lang="en-GB" sz="900" b="0" i="0" u="none" strike="noStrike" kern="1200" cap="none" spc="0" normalizeH="0" baseline="0" noProof="0">
                        <a:ln>
                          <a:noFill/>
                        </a:ln>
                        <a:solidFill>
                          <a:srgbClr val="3E9C64"/>
                        </a:solidFill>
                        <a:effectLst/>
                        <a:uLnTx/>
                        <a:uFillTx/>
                        <a:latin typeface="Roboto" panose="02000000000000000000" pitchFamily="2" charset="0"/>
                        <a:ea typeface="Roboto" panose="02000000000000000000" pitchFamily="2" charset="0"/>
                        <a:cs typeface="+mn-cs"/>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lnSpc>
                          <a:spcPct val="100000"/>
                        </a:lnSpc>
                        <a:spcAft>
                          <a:spcPts val="600"/>
                        </a:spcAft>
                      </a:pPr>
                      <a:endPar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r>
                        <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Jack and the Beanstalk – Various Authors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p>
                      <a:pPr algn="ctr">
                        <a:lnSpc>
                          <a:spcPct val="100000"/>
                        </a:lnSpc>
                        <a:spcAft>
                          <a:spcPts val="600"/>
                        </a:spcAft>
                      </a:pPr>
                      <a:endPar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600"/>
                        </a:spcAft>
                      </a:pPr>
                      <a:endPar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GB" sz="900" b="0" i="0" noProof="0">
                        <a:solidFill>
                          <a:schemeClr val="accent1"/>
                        </a:solidFill>
                        <a:effectLst/>
                        <a:latin typeface="Roboto" panose="02000000000000000000" pitchFamily="2" charset="0"/>
                        <a:ea typeface="Roboto" panose="02000000000000000000" pitchFamily="2" charset="0"/>
                        <a:cs typeface="Roboto" panose="02000000000000000000" pitchFamily="2" charset="0"/>
                      </a:endParaRPr>
                    </a:p>
                    <a:p>
                      <a:pPr marL="0" marR="0" lvl="0" indent="0" algn="ctr" defTabSz="914400" rtl="0" eaLnBrk="1" fontAlgn="auto" latinLnBrk="0" hangingPunct="1">
                        <a:lnSpc>
                          <a:spcPct val="100000"/>
                        </a:lnSpc>
                        <a:spcBef>
                          <a:spcPts val="0"/>
                        </a:spcBef>
                        <a:spcAft>
                          <a:spcPts val="200"/>
                        </a:spcAft>
                        <a:buClrTx/>
                        <a:buSzTx/>
                        <a:buFontTx/>
                        <a:buNone/>
                        <a:tabLst/>
                        <a:defRPr/>
                      </a:pPr>
                      <a:r>
                        <a:rPr lang="en-GB" sz="900" b="0" i="0" noProof="0">
                          <a:solidFill>
                            <a:schemeClr val="accent1"/>
                          </a:solidFill>
                          <a:effectLst/>
                          <a:latin typeface="Roboto" panose="02000000000000000000" pitchFamily="2" charset="0"/>
                          <a:ea typeface="Roboto" panose="02000000000000000000" pitchFamily="2" charset="0"/>
                          <a:cs typeface="Roboto" panose="02000000000000000000" pitchFamily="2" charset="0"/>
                        </a:rPr>
                        <a:t>The Very Hungry Caterpillar – Eric Carle</a:t>
                      </a:r>
                    </a:p>
                    <a:p>
                      <a:pPr marL="0" marR="0" lvl="0" indent="0" algn="ctr" defTabSz="914400" rtl="0" eaLnBrk="1" fontAlgn="auto" latinLnBrk="0" hangingPunct="1">
                        <a:lnSpc>
                          <a:spcPct val="100000"/>
                        </a:lnSpc>
                        <a:spcBef>
                          <a:spcPts val="0"/>
                        </a:spcBef>
                        <a:spcAft>
                          <a:spcPts val="2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(1 week)</a:t>
                      </a:r>
                    </a:p>
                    <a:p>
                      <a:pPr marL="0" marR="0" lvl="0" indent="0" algn="ctr" defTabSz="914400" rtl="0" eaLnBrk="1" fontAlgn="auto" latinLnBrk="0" hangingPunct="1">
                        <a:lnSpc>
                          <a:spcPct val="100000"/>
                        </a:lnSpc>
                        <a:spcBef>
                          <a:spcPts val="0"/>
                        </a:spcBef>
                        <a:spcAft>
                          <a:spcPts val="200"/>
                        </a:spcAft>
                        <a:buClrTx/>
                        <a:buSzTx/>
                        <a:buFontTx/>
                        <a:buNone/>
                        <a:tabLst/>
                        <a:defRPr/>
                      </a:pPr>
                      <a:endParaRPr lang="en-GB" sz="900" b="0" i="0" noProof="0">
                        <a:solidFill>
                          <a:schemeClr val="accent1"/>
                        </a:solidFill>
                        <a:effectLst/>
                        <a:latin typeface="Roboto" panose="02000000000000000000" pitchFamily="2" charset="0"/>
                        <a:ea typeface="Roboto" panose="02000000000000000000" pitchFamily="2" charset="0"/>
                        <a:cs typeface="Roboto" panose="02000000000000000000" pitchFamily="2" charset="0"/>
                      </a:endParaRP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52264"/>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Aft>
                          <a:spcPts val="600"/>
                        </a:spcAft>
                      </a:pP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r>
                        <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rPr>
                        <a:t>How Does  A Butterfly Grow? – DK</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(1 week)</a:t>
                      </a:r>
                    </a:p>
                    <a:p>
                      <a:pPr algn="ctr">
                        <a:lnSpc>
                          <a:spcPct val="100000"/>
                        </a:lnSpc>
                        <a:spcAft>
                          <a:spcPts val="600"/>
                        </a:spcAft>
                      </a:pPr>
                      <a:r>
                        <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rPr>
                        <a:t> </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lnSpc>
                          <a:spcPct val="100000"/>
                        </a:lnSpc>
                        <a:spcAft>
                          <a:spcPts val="600"/>
                        </a:spcAft>
                      </a:pPr>
                      <a:endPar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hMerge="1">
                  <a:txBody>
                    <a:bodyPr/>
                    <a:lstStyle/>
                    <a:p>
                      <a:pPr algn="ctr">
                        <a:lnSpc>
                          <a:spcPct val="100000"/>
                        </a:lnSpc>
                        <a:spcAft>
                          <a:spcPts val="600"/>
                        </a:spcAft>
                      </a:pPr>
                      <a:endPar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879660222"/>
                  </a:ext>
                </a:extLst>
              </a:tr>
              <a:tr h="1697033">
                <a:tc>
                  <a:txBody>
                    <a:bodyPr/>
                    <a:lstStyle/>
                    <a:p>
                      <a:pPr algn="ctr"/>
                      <a:r>
                        <a:rPr lang="en-GB" sz="1000" b="1" noProof="0">
                          <a:solidFill>
                            <a:schemeClr val="bg1"/>
                          </a:solidFill>
                          <a:latin typeface="United Curriculum" pitchFamily="2" charset="0"/>
                        </a:rPr>
                        <a:t>Summer</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gridSpan="2">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Goldilocks and the Three Bears – Axel Scheffler</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endParaRPr/>
                    </a:p>
                  </a:txBody>
                  <a:tcPr marL="59144" marR="59144"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GB" sz="900" b="0" i="0" noProof="0">
                        <a:solidFill>
                          <a:schemeClr val="accent1"/>
                        </a:solidFill>
                        <a:effectLst/>
                        <a:latin typeface="Roboto" panose="02000000000000000000" pitchFamily="2" charset="0"/>
                        <a:ea typeface="Roboto" panose="02000000000000000000" pitchFamily="2" charset="0"/>
                        <a:cs typeface="Roboto" panose="02000000000000000000" pitchFamily="2" charset="0"/>
                      </a:endParaRPr>
                    </a:p>
                    <a:p>
                      <a:pPr marL="0" marR="0" lvl="0" indent="0" algn="ctr" defTabSz="914400" rtl="0" eaLnBrk="1" fontAlgn="auto" latinLnBrk="0" hangingPunct="1">
                        <a:lnSpc>
                          <a:spcPct val="100000"/>
                        </a:lnSpc>
                        <a:spcBef>
                          <a:spcPts val="0"/>
                        </a:spcBef>
                        <a:spcAft>
                          <a:spcPts val="200"/>
                        </a:spcAft>
                        <a:buClrTx/>
                        <a:buSzTx/>
                        <a:buFontTx/>
                        <a:buNone/>
                        <a:tabLst/>
                        <a:defRPr/>
                      </a:pPr>
                      <a:r>
                        <a:rPr lang="en-GB" sz="900" b="0" i="0" noProof="0">
                          <a:solidFill>
                            <a:schemeClr val="accent1"/>
                          </a:solidFill>
                          <a:effectLst/>
                          <a:latin typeface="Roboto" panose="02000000000000000000" pitchFamily="2" charset="0"/>
                          <a:ea typeface="Roboto" panose="02000000000000000000" pitchFamily="2" charset="0"/>
                          <a:cs typeface="Roboto" panose="02000000000000000000" pitchFamily="2" charset="0"/>
                        </a:rPr>
                        <a:t>The Train Ride – June Crebbin</a:t>
                      </a:r>
                    </a:p>
                    <a:p>
                      <a:pPr marL="0" marR="0" lvl="0" indent="0" algn="ctr" defTabSz="914400" rtl="0" eaLnBrk="1" fontAlgn="auto" latinLnBrk="0" hangingPunct="1">
                        <a:lnSpc>
                          <a:spcPct val="100000"/>
                        </a:lnSpc>
                        <a:spcBef>
                          <a:spcPts val="0"/>
                        </a:spcBef>
                        <a:spcAft>
                          <a:spcPts val="2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p>
                      <a:pPr marL="0" marR="0" lvl="0" indent="0" algn="ctr" defTabSz="914400" rtl="0" eaLnBrk="1" fontAlgn="auto" latinLnBrk="0" hangingPunct="1">
                        <a:lnSpc>
                          <a:spcPct val="100000"/>
                        </a:lnSpc>
                        <a:spcBef>
                          <a:spcPts val="0"/>
                        </a:spcBef>
                        <a:spcAft>
                          <a:spcPts val="200"/>
                        </a:spcAft>
                        <a:buClrTx/>
                        <a:buSzTx/>
                        <a:buFontTx/>
                        <a:buNone/>
                        <a:tabLst/>
                        <a:defRPr/>
                      </a:pPr>
                      <a:endParaRPr lang="en-GB" sz="900" b="0" i="0" noProof="0">
                        <a:solidFill>
                          <a:schemeClr val="accent1"/>
                        </a:solidFill>
                        <a:effectLst/>
                        <a:latin typeface="Roboto" panose="02000000000000000000" pitchFamily="2" charset="0"/>
                        <a:ea typeface="Roboto" panose="02000000000000000000" pitchFamily="2" charset="0"/>
                        <a:cs typeface="Roboto" panose="02000000000000000000" pitchFamily="2"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lnSpc>
                          <a:spcPct val="100000"/>
                        </a:lnSpc>
                        <a:spcAft>
                          <a:spcPts val="600"/>
                        </a:spcAft>
                      </a:pP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r>
                        <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rPr>
                        <a:t>Izzy Gizmo and the Invention Convention – Pip Jones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p>
                      <a:pPr algn="ctr">
                        <a:lnSpc>
                          <a:spcPct val="100000"/>
                        </a:lnSpc>
                        <a:spcAft>
                          <a:spcPts val="600"/>
                        </a:spcAft>
                      </a:pP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600"/>
                        </a:spcAft>
                      </a:pPr>
                      <a:endPar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lnSpc>
                          <a:spcPct val="100000"/>
                        </a:lnSpc>
                        <a:spcAft>
                          <a:spcPts val="600"/>
                        </a:spcAft>
                      </a:pPr>
                      <a:endPar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r>
                        <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The Night Pirates – Peter Harris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p>
                      <a:pPr algn="ctr">
                        <a:lnSpc>
                          <a:spcPct val="100000"/>
                        </a:lnSpc>
                        <a:spcAft>
                          <a:spcPts val="600"/>
                        </a:spcAft>
                      </a:pPr>
                      <a:endPar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600"/>
                        </a:spcAft>
                      </a:pPr>
                      <a:endPar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GB" sz="900" b="0" i="0" noProof="0">
                        <a:solidFill>
                          <a:schemeClr val="accent1"/>
                        </a:solidFill>
                        <a:effectLst/>
                        <a:latin typeface="Roboto" panose="02000000000000000000" pitchFamily="2" charset="0"/>
                        <a:ea typeface="Roboto" panose="02000000000000000000" pitchFamily="2" charset="0"/>
                        <a:cs typeface="Roboto" panose="02000000000000000000" pitchFamily="2" charset="0"/>
                      </a:endParaRPr>
                    </a:p>
                    <a:p>
                      <a:pPr marL="0" marR="0" lvl="0" indent="0" algn="ctr" defTabSz="914400" rtl="0" eaLnBrk="1" fontAlgn="auto" latinLnBrk="0" hangingPunct="1">
                        <a:lnSpc>
                          <a:spcPct val="100000"/>
                        </a:lnSpc>
                        <a:spcBef>
                          <a:spcPts val="0"/>
                        </a:spcBef>
                        <a:spcAft>
                          <a:spcPts val="200"/>
                        </a:spcAft>
                        <a:buClrTx/>
                        <a:buSzTx/>
                        <a:buFontTx/>
                        <a:buNone/>
                        <a:tabLst/>
                        <a:defRPr/>
                      </a:pPr>
                      <a:r>
                        <a:rPr lang="en-GB" sz="900" b="0" i="0" noProof="0">
                          <a:solidFill>
                            <a:schemeClr val="accent1"/>
                          </a:solidFill>
                          <a:effectLst/>
                          <a:latin typeface="Roboto" panose="02000000000000000000" pitchFamily="2" charset="0"/>
                          <a:ea typeface="Roboto" panose="02000000000000000000" pitchFamily="2" charset="0"/>
                          <a:cs typeface="Roboto" panose="02000000000000000000" pitchFamily="2" charset="0"/>
                        </a:rPr>
                        <a:t>The Sea Saw – Tom Percival</a:t>
                      </a:r>
                    </a:p>
                    <a:p>
                      <a:pPr marL="0" marR="0" lvl="0" indent="0" algn="ctr" defTabSz="914400" rtl="0" eaLnBrk="1" fontAlgn="auto" latinLnBrk="0" hangingPunct="1">
                        <a:lnSpc>
                          <a:spcPct val="100000"/>
                        </a:lnSpc>
                        <a:spcBef>
                          <a:spcPts val="0"/>
                        </a:spcBef>
                        <a:spcAft>
                          <a:spcPts val="2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p>
                      <a:pPr marL="0" marR="0" lvl="0" indent="0" algn="ctr" defTabSz="914400" rtl="0" eaLnBrk="1" fontAlgn="auto" latinLnBrk="0" hangingPunct="1">
                        <a:lnSpc>
                          <a:spcPct val="100000"/>
                        </a:lnSpc>
                        <a:spcBef>
                          <a:spcPts val="0"/>
                        </a:spcBef>
                        <a:spcAft>
                          <a:spcPts val="200"/>
                        </a:spcAft>
                        <a:buClrTx/>
                        <a:buSzTx/>
                        <a:buFontTx/>
                        <a:buNone/>
                        <a:tabLst/>
                        <a:defRPr/>
                      </a:pPr>
                      <a:endParaRPr lang="en-GB" sz="900" b="0" i="0" noProof="0">
                        <a:solidFill>
                          <a:schemeClr val="accent1"/>
                        </a:solidFill>
                        <a:effectLst/>
                        <a:latin typeface="Roboto" panose="02000000000000000000" pitchFamily="2" charset="0"/>
                        <a:ea typeface="Roboto" panose="02000000000000000000" pitchFamily="2" charset="0"/>
                        <a:cs typeface="Roboto" panose="02000000000000000000" pitchFamily="2"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600"/>
                        </a:spcAft>
                      </a:pPr>
                      <a:endPar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lnSpc>
                          <a:spcPct val="100000"/>
                        </a:lnSpc>
                        <a:spcAft>
                          <a:spcPts val="600"/>
                        </a:spcAft>
                      </a:pP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r>
                        <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rPr>
                        <a:t>The Growing Story – Ruth Krauss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p>
                      <a:pPr algn="ctr">
                        <a:lnSpc>
                          <a:spcPct val="100000"/>
                        </a:lnSpc>
                        <a:spcAft>
                          <a:spcPts val="600"/>
                        </a:spcAft>
                      </a:pP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600"/>
                        </a:spcAft>
                      </a:pPr>
                      <a:endPar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375968774"/>
                  </a:ext>
                </a:extLst>
              </a:tr>
            </a:tbl>
          </a:graphicData>
        </a:graphic>
      </p:graphicFrame>
    </p:spTree>
    <p:extLst>
      <p:ext uri="{BB962C8B-B14F-4D97-AF65-F5344CB8AC3E}">
        <p14:creationId xmlns:p14="http://schemas.microsoft.com/office/powerpoint/2010/main" val="3204715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11BF97-F4B6-457A-96B8-550B0B138EC6}"/>
              </a:ext>
            </a:extLst>
          </p:cNvPr>
          <p:cNvSpPr>
            <a:spLocks noGrp="1"/>
          </p:cNvSpPr>
          <p:nvPr>
            <p:ph type="body" sz="quarter" idx="10"/>
          </p:nvPr>
        </p:nvSpPr>
        <p:spPr/>
        <p:txBody>
          <a:bodyPr/>
          <a:lstStyle/>
          <a:p>
            <a:r>
              <a:rPr lang="en-GB" noProof="0"/>
              <a:t>Writing Overview: </a:t>
            </a:r>
            <a:r>
              <a:rPr lang="en-GB" noProof="0">
                <a:ln w="12700">
                  <a:solidFill>
                    <a:schemeClr val="accent1"/>
                  </a:solidFill>
                </a:ln>
                <a:solidFill>
                  <a:schemeClr val="accent1"/>
                </a:solidFill>
              </a:rPr>
              <a:t>Year 1</a:t>
            </a:r>
          </a:p>
        </p:txBody>
      </p:sp>
      <p:graphicFrame>
        <p:nvGraphicFramePr>
          <p:cNvPr id="2" name="Table 1">
            <a:extLst>
              <a:ext uri="{FF2B5EF4-FFF2-40B4-BE49-F238E27FC236}">
                <a16:creationId xmlns:a16="http://schemas.microsoft.com/office/drawing/2014/main" id="{4524FA99-F8D4-E3AC-95AC-9651828D8A4E}"/>
              </a:ext>
            </a:extLst>
          </p:cNvPr>
          <p:cNvGraphicFramePr>
            <a:graphicFrameLocks noGrp="1"/>
          </p:cNvGraphicFramePr>
          <p:nvPr>
            <p:extLst>
              <p:ext uri="{D42A27DB-BD31-4B8C-83A1-F6EECF244321}">
                <p14:modId xmlns:p14="http://schemas.microsoft.com/office/powerpoint/2010/main" val="1145276007"/>
              </p:ext>
            </p:extLst>
          </p:nvPr>
        </p:nvGraphicFramePr>
        <p:xfrm>
          <a:off x="255112" y="878440"/>
          <a:ext cx="9185915" cy="5324489"/>
        </p:xfrm>
        <a:graphic>
          <a:graphicData uri="http://schemas.openxmlformats.org/drawingml/2006/table">
            <a:tbl>
              <a:tblPr firstRow="1" bandRow="1">
                <a:tableStyleId>{5C22544A-7EE6-4342-B048-85BDC9FD1C3A}</a:tableStyleId>
              </a:tblPr>
              <a:tblGrid>
                <a:gridCol w="229011">
                  <a:extLst>
                    <a:ext uri="{9D8B030D-6E8A-4147-A177-3AD203B41FA5}">
                      <a16:colId xmlns:a16="http://schemas.microsoft.com/office/drawing/2014/main" val="3992725249"/>
                    </a:ext>
                  </a:extLst>
                </a:gridCol>
                <a:gridCol w="814264">
                  <a:extLst>
                    <a:ext uri="{9D8B030D-6E8A-4147-A177-3AD203B41FA5}">
                      <a16:colId xmlns:a16="http://schemas.microsoft.com/office/drawing/2014/main" val="2651868341"/>
                    </a:ext>
                  </a:extLst>
                </a:gridCol>
                <a:gridCol w="814264">
                  <a:extLst>
                    <a:ext uri="{9D8B030D-6E8A-4147-A177-3AD203B41FA5}">
                      <a16:colId xmlns:a16="http://schemas.microsoft.com/office/drawing/2014/main" val="4129289550"/>
                    </a:ext>
                  </a:extLst>
                </a:gridCol>
                <a:gridCol w="814264">
                  <a:extLst>
                    <a:ext uri="{9D8B030D-6E8A-4147-A177-3AD203B41FA5}">
                      <a16:colId xmlns:a16="http://schemas.microsoft.com/office/drawing/2014/main" val="3606215477"/>
                    </a:ext>
                  </a:extLst>
                </a:gridCol>
                <a:gridCol w="814264">
                  <a:extLst>
                    <a:ext uri="{9D8B030D-6E8A-4147-A177-3AD203B41FA5}">
                      <a16:colId xmlns:a16="http://schemas.microsoft.com/office/drawing/2014/main" val="3772626618"/>
                    </a:ext>
                  </a:extLst>
                </a:gridCol>
                <a:gridCol w="814264">
                  <a:extLst>
                    <a:ext uri="{9D8B030D-6E8A-4147-A177-3AD203B41FA5}">
                      <a16:colId xmlns:a16="http://schemas.microsoft.com/office/drawing/2014/main" val="2563548700"/>
                    </a:ext>
                  </a:extLst>
                </a:gridCol>
                <a:gridCol w="814264">
                  <a:extLst>
                    <a:ext uri="{9D8B030D-6E8A-4147-A177-3AD203B41FA5}">
                      <a16:colId xmlns:a16="http://schemas.microsoft.com/office/drawing/2014/main" val="3742635946"/>
                    </a:ext>
                  </a:extLst>
                </a:gridCol>
                <a:gridCol w="814264">
                  <a:extLst>
                    <a:ext uri="{9D8B030D-6E8A-4147-A177-3AD203B41FA5}">
                      <a16:colId xmlns:a16="http://schemas.microsoft.com/office/drawing/2014/main" val="1955941352"/>
                    </a:ext>
                  </a:extLst>
                </a:gridCol>
                <a:gridCol w="814264">
                  <a:extLst>
                    <a:ext uri="{9D8B030D-6E8A-4147-A177-3AD203B41FA5}">
                      <a16:colId xmlns:a16="http://schemas.microsoft.com/office/drawing/2014/main" val="2958490395"/>
                    </a:ext>
                  </a:extLst>
                </a:gridCol>
                <a:gridCol w="814264">
                  <a:extLst>
                    <a:ext uri="{9D8B030D-6E8A-4147-A177-3AD203B41FA5}">
                      <a16:colId xmlns:a16="http://schemas.microsoft.com/office/drawing/2014/main" val="4275979608"/>
                    </a:ext>
                  </a:extLst>
                </a:gridCol>
                <a:gridCol w="814264">
                  <a:extLst>
                    <a:ext uri="{9D8B030D-6E8A-4147-A177-3AD203B41FA5}">
                      <a16:colId xmlns:a16="http://schemas.microsoft.com/office/drawing/2014/main" val="2522365074"/>
                    </a:ext>
                  </a:extLst>
                </a:gridCol>
                <a:gridCol w="814264">
                  <a:extLst>
                    <a:ext uri="{9D8B030D-6E8A-4147-A177-3AD203B41FA5}">
                      <a16:colId xmlns:a16="http://schemas.microsoft.com/office/drawing/2014/main" val="2522228324"/>
                    </a:ext>
                  </a:extLst>
                </a:gridCol>
              </a:tblGrid>
              <a:tr h="2424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noProof="0">
                        <a:solidFill>
                          <a:srgbClr val="052264"/>
                        </a:solidFill>
                      </a:endParaRPr>
                    </a:p>
                  </a:txBody>
                  <a:tcPr marL="36000" marR="36000" marT="36000" marB="3600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1</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2</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3</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4</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5</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6</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7</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8</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9</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10</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11</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1516369024"/>
                  </a:ext>
                </a:extLst>
              </a:tr>
              <a:tr h="168796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noProof="0">
                          <a:solidFill>
                            <a:schemeClr val="bg1"/>
                          </a:solidFill>
                          <a:latin typeface="United Curriculum" pitchFamily="2" charset="0"/>
                        </a:rPr>
                        <a:t>Autumn</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lang="en-GB" sz="9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marL="0" marR="0" lvl="0" indent="0" algn="ctr" rtl="0" eaLnBrk="1" fontAlgn="auto" latinLnBrk="0" hangingPunct="1">
                        <a:lnSpc>
                          <a:spcPct val="100000"/>
                        </a:lnSpc>
                        <a:spcBef>
                          <a:spcPts val="0"/>
                        </a:spcBef>
                        <a:spcAft>
                          <a:spcPts val="600"/>
                        </a:spcAft>
                        <a:buClrTx/>
                        <a:buSzTx/>
                        <a:buFontTx/>
                        <a:buNone/>
                      </a:pPr>
                      <a:r>
                        <a:rPr lang="en-GB" sz="950" b="1" i="0" noProof="0">
                          <a:solidFill>
                            <a:schemeClr val="bg1"/>
                          </a:solidFill>
                          <a:effectLst/>
                          <a:latin typeface="Roboto"/>
                          <a:ea typeface="Roboto"/>
                          <a:cs typeface="Times New Roman"/>
                        </a:rPr>
                        <a:t>Flying Start</a:t>
                      </a:r>
                    </a:p>
                    <a:p>
                      <a:pPr marL="0" marR="0" lvl="0" indent="0" algn="ctr">
                        <a:lnSpc>
                          <a:spcPct val="100000"/>
                        </a:lnSpc>
                        <a:spcBef>
                          <a:spcPts val="0"/>
                        </a:spcBef>
                        <a:spcAft>
                          <a:spcPts val="600"/>
                        </a:spcAft>
                        <a:buClrTx/>
                        <a:buSzTx/>
                        <a:buFontTx/>
                        <a:buNone/>
                      </a:pPr>
                      <a:r>
                        <a:rPr lang="en-GB" sz="950" b="1" i="0" noProof="0">
                          <a:solidFill>
                            <a:schemeClr val="bg1"/>
                          </a:solidFill>
                          <a:effectLst/>
                          <a:latin typeface="Roboto"/>
                          <a:ea typeface="Roboto"/>
                          <a:cs typeface="Times New Roman"/>
                        </a:rPr>
                        <a:t>Grammar and punctuation</a:t>
                      </a:r>
                      <a:endParaRPr lang="en-GB"/>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(1 week)</a:t>
                      </a:r>
                    </a:p>
                    <a:p>
                      <a:pPr marL="0" marR="0" lvl="0" indent="0" algn="ctr" defTabSz="914400" rtl="0" eaLnBrk="1" fontAlgn="auto" latinLnBrk="0" hangingPunct="1">
                        <a:lnSpc>
                          <a:spcPct val="100000"/>
                        </a:lnSpc>
                        <a:spcBef>
                          <a:spcPts val="0"/>
                        </a:spcBef>
                        <a:spcAft>
                          <a:spcPts val="600"/>
                        </a:spcAft>
                        <a:buClrTx/>
                        <a:buSzTx/>
                        <a:buFontTx/>
                        <a:buNone/>
                        <a:tabLst/>
                        <a:defRPr/>
                      </a:pPr>
                      <a:endPar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50" b="1"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Times New Roman" panose="02020603050405020304" pitchFamily="18" charset="0"/>
                        </a:rPr>
                        <a:t>Retelling Narrative:</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50" b="1" i="0" u="none" strike="noStrike" kern="1200" cap="none" spc="0" normalizeH="0" baseline="0" noProof="0">
                          <a:ln>
                            <a:noFill/>
                          </a:ln>
                          <a:solidFill>
                            <a:schemeClr val="bg1"/>
                          </a:solidFill>
                          <a:effectLst/>
                          <a:uLnTx/>
                          <a:uFillTx/>
                          <a:latin typeface="Roboto"/>
                          <a:ea typeface="Roboto"/>
                          <a:cs typeface="Times New Roman"/>
                        </a:rPr>
                        <a:t> </a:t>
                      </a:r>
                      <a:br>
                        <a:rPr kumimoji="0" lang="en-GB" sz="950" b="1" i="0" u="none" strike="noStrike" kern="1200" cap="none" spc="0" normalizeH="0" baseline="0" noProof="0">
                          <a:ln>
                            <a:noFill/>
                          </a:ln>
                          <a:solidFill>
                            <a:srgbClr val="000000"/>
                          </a:solidFill>
                          <a:effectLst/>
                          <a:uLnTx/>
                          <a:uFillTx/>
                          <a:latin typeface="Roboto"/>
                          <a:ea typeface="Roboto"/>
                          <a:cs typeface="Times New Roman"/>
                        </a:rPr>
                      </a:br>
                      <a:r>
                        <a:rPr kumimoji="0" lang="en-GB" sz="900" b="0" i="0" u="none" strike="noStrike" kern="1200" cap="none" spc="0" normalizeH="0" baseline="0" noProof="0">
                          <a:ln>
                            <a:noFill/>
                          </a:ln>
                          <a:solidFill>
                            <a:schemeClr val="accent1"/>
                          </a:solidFill>
                          <a:effectLst/>
                          <a:uLnTx/>
                          <a:uFillTx/>
                          <a:latin typeface="Roboto"/>
                          <a:ea typeface="Roboto"/>
                          <a:cs typeface="Times New Roman"/>
                        </a:rPr>
                        <a:t>The Lonely Beast – Chris Judge</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950" b="1"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Times New Roman" panose="02020603050405020304" pitchFamily="18" charset="0"/>
                        </a:rPr>
                        <a:t>Writing Short Narratives: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950" b="1"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Times New Roman" panose="02020603050405020304" pitchFamily="18" charset="0"/>
                        </a:rPr>
                        <a:t> </a:t>
                      </a:r>
                      <a:br>
                        <a:rPr kumimoji="0" lang="en-US" sz="950" b="1"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Times New Roman" panose="02020603050405020304" pitchFamily="18" charset="0"/>
                        </a:rPr>
                      </a:br>
                      <a:r>
                        <a:rPr kumimoji="0" lang="en-US"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rPr>
                        <a:t>The Lonely Beast – Chris Judge</a:t>
                      </a:r>
                      <a:endParaRPr lang="en-US" sz="900" b="1" i="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3">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Developing Description:</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Lost in the Toy Museum – David Lucas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(3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lang="en-US" sz="900" b="1" i="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lang="en-GB" sz="900" i="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Developing Sentence Structure:</a:t>
                      </a:r>
                    </a:p>
                    <a:p>
                      <a:pPr algn="ctr">
                        <a:lnSpc>
                          <a:spcPct val="100000"/>
                        </a:lnSpc>
                        <a:spcAft>
                          <a:spcPts val="600"/>
                        </a:spcAft>
                      </a:pPr>
                      <a:r>
                        <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Little Red / Rapunzel –</a:t>
                      </a:r>
                    </a:p>
                    <a:p>
                      <a:pPr algn="ctr">
                        <a:lnSpc>
                          <a:spcPct val="100000"/>
                        </a:lnSpc>
                        <a:spcAft>
                          <a:spcPts val="600"/>
                        </a:spcAft>
                      </a:pPr>
                      <a:r>
                        <a:rPr lang="en-GB" sz="900" b="0" i="0" noProof="0">
                          <a:solidFill>
                            <a:schemeClr val="accent1"/>
                          </a:solidFill>
                          <a:effectLst/>
                          <a:latin typeface="Roboto"/>
                          <a:ea typeface="Roboto"/>
                          <a:cs typeface="Times New Roman"/>
                        </a:rPr>
                        <a:t>Bethan </a:t>
                      </a:r>
                      <a:r>
                        <a:rPr lang="en-GB" sz="900" b="0" i="0" noProof="0" err="1">
                          <a:solidFill>
                            <a:schemeClr val="accent1"/>
                          </a:solidFill>
                          <a:effectLst/>
                          <a:latin typeface="Roboto"/>
                          <a:ea typeface="Roboto"/>
                          <a:cs typeface="Times New Roman"/>
                        </a:rPr>
                        <a:t>Woollvin</a:t>
                      </a:r>
                      <a:endParaRPr lang="en-GB" sz="900" b="0" i="0" noProof="0">
                        <a:solidFill>
                          <a:schemeClr val="accent1"/>
                        </a:solidFill>
                        <a:effectLst/>
                        <a:latin typeface="Roboto"/>
                        <a:ea typeface="Roboto"/>
                        <a:cs typeface="Times New Roman"/>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(1 week)</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50" b="1"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Times New Roman" panose="02020603050405020304" pitchFamily="18" charset="0"/>
                        </a:rPr>
                        <a:t>Character and Plot:</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3E9C64"/>
                          </a:solidFill>
                          <a:effectLst/>
                          <a:uLnTx/>
                          <a:uFillTx/>
                          <a:latin typeface="Roboto"/>
                          <a:ea typeface="Roboto"/>
                          <a:cs typeface="Times New Roman"/>
                        </a:rPr>
                        <a:t>Beegu – Alexis Deacon</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lang="en-US" sz="900" i="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Writing about Real Life:</a:t>
                      </a:r>
                    </a:p>
                    <a:p>
                      <a:pPr algn="ctr">
                        <a:lnSpc>
                          <a:spcPct val="100000"/>
                        </a:lnSpc>
                        <a:spcAft>
                          <a:spcPts val="600"/>
                        </a:spcAft>
                      </a:pPr>
                      <a:r>
                        <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The Big Book of the UK – Imogen Russell Williams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52264"/>
                      </a:solidFill>
                      <a:prstDash val="solid"/>
                      <a:round/>
                      <a:headEnd type="none" w="med" len="med"/>
                      <a:tailEnd type="none" w="med" len="med"/>
                    </a:lnL>
                    <a:lnR w="12700" cap="flat" cmpd="sng" algn="ctr">
                      <a:solidFill>
                        <a:srgbClr val="052264"/>
                      </a:solidFill>
                      <a:prstDash val="solid"/>
                      <a:round/>
                      <a:headEnd type="none" w="med" len="med"/>
                      <a:tailEnd type="none" w="med" len="med"/>
                    </a:lnR>
                    <a:lnT w="12700" cap="flat" cmpd="sng" algn="ctr">
                      <a:solidFill>
                        <a:srgbClr val="052264"/>
                      </a:solidFill>
                      <a:prstDash val="solid"/>
                      <a:round/>
                      <a:headEnd type="none" w="med" len="med"/>
                      <a:tailEnd type="none" w="med" len="med"/>
                    </a:lnT>
                    <a:lnB w="12700" cap="flat" cmpd="sng" algn="ctr">
                      <a:solidFill>
                        <a:srgbClr val="052264"/>
                      </a:solidFill>
                      <a:prstDash val="solid"/>
                      <a:round/>
                      <a:headEnd type="none" w="med" len="med"/>
                      <a:tailEnd type="none" w="med" len="med"/>
                    </a:lnB>
                    <a:noFill/>
                  </a:tcPr>
                </a:tc>
                <a:extLst>
                  <a:ext uri="{0D108BD9-81ED-4DB2-BD59-A6C34878D82A}">
                    <a16:rowId xmlns:a16="http://schemas.microsoft.com/office/drawing/2014/main" val="3916502617"/>
                  </a:ext>
                </a:extLst>
              </a:tr>
              <a:tr h="1697033">
                <a:tc>
                  <a:txBody>
                    <a:bodyPr/>
                    <a:lstStyle/>
                    <a:p>
                      <a:pPr algn="ctr"/>
                      <a:r>
                        <a:rPr lang="en-GB" sz="1000" b="1" noProof="0">
                          <a:solidFill>
                            <a:schemeClr val="bg1"/>
                          </a:solidFill>
                          <a:latin typeface="United Curriculum" pitchFamily="2" charset="0"/>
                        </a:rPr>
                        <a:t>Spring</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gridSpan="2">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5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Developing Narrative Structure:</a:t>
                      </a:r>
                    </a:p>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3E9C64"/>
                          </a:solidFill>
                          <a:effectLst/>
                          <a:uLnTx/>
                          <a:uFillTx/>
                          <a:latin typeface="Roboto"/>
                          <a:ea typeface="Roboto"/>
                          <a:cs typeface="Times New Roman"/>
                        </a:rPr>
                        <a:t>Stanley’s Stick – John Hegley</a:t>
                      </a:r>
                    </a:p>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Writing to Inform:</a:t>
                      </a:r>
                    </a:p>
                    <a:p>
                      <a:pPr algn="ctr">
                        <a:lnSpc>
                          <a:spcPct val="100000"/>
                        </a:lnSpc>
                        <a:spcAft>
                          <a:spcPts val="600"/>
                        </a:spcAft>
                      </a:pPr>
                      <a:r>
                        <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Look Up! – Nathan Byron</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600"/>
                        </a:spcAft>
                      </a:pPr>
                      <a:endParaRPr kumimoji="0" lang="en-GB" sz="9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Developing Punctuation</a:t>
                      </a:r>
                      <a:r>
                        <a:rPr lang="en-GB" sz="95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a:t>
                      </a:r>
                    </a:p>
                    <a:p>
                      <a:pPr algn="ctr">
                        <a:lnSpc>
                          <a:spcPct val="100000"/>
                        </a:lnSpc>
                        <a:spcAft>
                          <a:spcPts val="600"/>
                        </a:spcAft>
                      </a:pPr>
                      <a:r>
                        <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Traction Man is Here – Mini Grey</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1" i="0" u="none" strike="noStrike" kern="1200" cap="none" spc="0" normalizeH="0" baseline="0" noProof="0">
                          <a:ln>
                            <a:noFill/>
                          </a:ln>
                          <a:solidFill>
                            <a:srgbClr val="FFFFFF"/>
                          </a:solidFill>
                          <a:effectLst/>
                          <a:highlight>
                            <a:srgbClr val="3E9C64"/>
                          </a:highlight>
                          <a:uLnTx/>
                          <a:uFillTx/>
                          <a:latin typeface="Roboto" panose="02000000000000000000" pitchFamily="2" charset="0"/>
                          <a:ea typeface="Roboto" panose="02000000000000000000" pitchFamily="2" charset="0"/>
                          <a:cs typeface="Times New Roman" panose="02020603050405020304" pitchFamily="18" charset="0"/>
                        </a:rPr>
                        <a:t>Poetry Link</a:t>
                      </a:r>
                    </a:p>
                    <a:p>
                      <a:pPr marL="0" marR="0" lvl="0" indent="0" algn="ctr" defTabSz="457200" rtl="0" eaLnBrk="1" fontAlgn="auto" latinLnBrk="0" hangingPunct="1">
                        <a:lnSpc>
                          <a:spcPct val="100000"/>
                        </a:lnSpc>
                        <a:spcBef>
                          <a:spcPts val="0"/>
                        </a:spcBef>
                        <a:spcAft>
                          <a:spcPts val="300"/>
                        </a:spcAft>
                        <a:buClrTx/>
                        <a:buSzTx/>
                        <a:buFontTx/>
                        <a:buNone/>
                        <a:tabLst/>
                        <a:defRPr/>
                      </a:pPr>
                      <a:r>
                        <a:rPr kumimoji="0" lang="en-GB" sz="900" b="0" i="0" u="none" strike="noStrike" kern="1200" cap="none" spc="0" normalizeH="0" baseline="0" noProof="0">
                          <a:ln>
                            <a:noFill/>
                          </a:ln>
                          <a:solidFill>
                            <a:srgbClr val="3E9C64"/>
                          </a:solidFill>
                          <a:effectLst/>
                          <a:uLnTx/>
                          <a:uFillTx/>
                          <a:latin typeface="Roboto" panose="02000000000000000000" pitchFamily="2" charset="0"/>
                          <a:ea typeface="Roboto" panose="02000000000000000000" pitchFamily="2" charset="0"/>
                          <a:cs typeface="+mn-cs"/>
                        </a:rPr>
                        <a:t>Daydreams and Jellybeans –  Alex Wharton &amp; Katy Riddell</a:t>
                      </a:r>
                    </a:p>
                    <a:p>
                      <a:pPr marL="0" marR="0" lvl="0" indent="0" algn="ctr" defTabSz="457200" rtl="0" eaLnBrk="1" fontAlgn="auto" latinLnBrk="0" hangingPunct="1">
                        <a:lnSpc>
                          <a:spcPct val="100000"/>
                        </a:lnSpc>
                        <a:spcBef>
                          <a:spcPts val="0"/>
                        </a:spcBef>
                        <a:spcAft>
                          <a:spcPts val="3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endParaRPr kumimoji="0" lang="en-GB" sz="900" b="0" i="0" u="none" strike="noStrike" kern="1200" cap="none" spc="0" normalizeH="0" baseline="0" noProof="0">
                        <a:ln>
                          <a:noFill/>
                        </a:ln>
                        <a:solidFill>
                          <a:srgbClr val="3E9C64"/>
                        </a:solidFill>
                        <a:effectLst/>
                        <a:uLnTx/>
                        <a:uFillTx/>
                        <a:latin typeface="Roboto" panose="02000000000000000000" pitchFamily="2" charset="0"/>
                        <a:ea typeface="Roboto" panose="02000000000000000000" pitchFamily="2" charset="0"/>
                        <a:cs typeface="+mn-cs"/>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600"/>
                        </a:spcAft>
                      </a:pPr>
                      <a:r>
                        <a:rPr lang="en-US" sz="950" b="1" i="0">
                          <a:solidFill>
                            <a:schemeClr val="bg1"/>
                          </a:solidFill>
                          <a:effectLst/>
                          <a:latin typeface="Roboto" panose="02000000000000000000" pitchFamily="2" charset="0"/>
                          <a:ea typeface="Roboto" panose="02000000000000000000" pitchFamily="2" charset="0"/>
                          <a:cs typeface="Times New Roman" panose="02020603050405020304" pitchFamily="18" charset="0"/>
                        </a:rPr>
                        <a:t>Developing Punctuation</a:t>
                      </a:r>
                      <a:r>
                        <a:rPr lang="en-US" sz="950" i="0">
                          <a:solidFill>
                            <a:schemeClr val="bg1"/>
                          </a:solidFill>
                          <a:effectLst/>
                          <a:latin typeface="Roboto" panose="02000000000000000000" pitchFamily="2" charset="0"/>
                          <a:ea typeface="Roboto" panose="02000000000000000000" pitchFamily="2" charset="0"/>
                          <a:cs typeface="Times New Roman" panose="02020603050405020304" pitchFamily="18" charset="0"/>
                        </a:rPr>
                        <a:t>:</a:t>
                      </a:r>
                    </a:p>
                    <a:p>
                      <a:pPr algn="ctr">
                        <a:lnSpc>
                          <a:spcPct val="100000"/>
                        </a:lnSpc>
                        <a:spcAft>
                          <a:spcPts val="600"/>
                        </a:spcAft>
                      </a:pPr>
                      <a:r>
                        <a:rPr lang="en-US" sz="900" i="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Traction Man is Here – Mini Grey</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3">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50" b="1"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Times New Roman" panose="02020603050405020304" pitchFamily="18" charset="0"/>
                        </a:rPr>
                        <a:t>Fairy Tales:</a:t>
                      </a:r>
                    </a:p>
                    <a:p>
                      <a:pPr algn="ctr">
                        <a:spcAft>
                          <a:spcPts val="300"/>
                        </a:spcAft>
                      </a:pPr>
                      <a:r>
                        <a:rPr kumimoji="0" lang="en-GB" sz="900" b="0" i="0" u="none" strike="noStrike" kern="1200" cap="none" spc="0" normalizeH="0" baseline="0" noProof="0">
                          <a:ln>
                            <a:noFill/>
                          </a:ln>
                          <a:solidFill>
                            <a:schemeClr val="accent1"/>
                          </a:solidFill>
                          <a:effectLst/>
                          <a:uLnTx/>
                          <a:uFillTx/>
                          <a:latin typeface="Roboto"/>
                          <a:ea typeface="Roboto"/>
                          <a:cs typeface="Times New Roman"/>
                        </a:rPr>
                        <a:t>Mixed Up Fairy Tales </a:t>
                      </a:r>
                      <a:r>
                        <a:rPr lang="en-GB" sz="900" b="0" i="0" noProof="0">
                          <a:solidFill>
                            <a:schemeClr val="accent1"/>
                          </a:solidFill>
                          <a:effectLst/>
                          <a:latin typeface="Roboto"/>
                          <a:ea typeface="Roboto"/>
                          <a:cs typeface="Times New Roman"/>
                        </a:rPr>
                        <a:t>–</a:t>
                      </a:r>
                      <a:r>
                        <a:rPr kumimoji="0" lang="en-GB" sz="900" b="0" i="0" u="none" strike="noStrike" kern="1200" cap="none" spc="0" normalizeH="0" baseline="0" noProof="0">
                          <a:ln>
                            <a:noFill/>
                          </a:ln>
                          <a:solidFill>
                            <a:schemeClr val="accent1"/>
                          </a:solidFill>
                          <a:effectLst/>
                          <a:uLnTx/>
                          <a:uFillTx/>
                          <a:latin typeface="Roboto"/>
                          <a:ea typeface="Roboto"/>
                          <a:cs typeface="Times New Roman"/>
                        </a:rPr>
                        <a:t> </a:t>
                      </a:r>
                      <a:r>
                        <a:rPr lang="en-GB" sz="900" b="0" noProof="0">
                          <a:solidFill>
                            <a:schemeClr val="accent1"/>
                          </a:solidFill>
                          <a:latin typeface="Roboto"/>
                          <a:ea typeface="Roboto"/>
                        </a:rPr>
                        <a:t>Hilary Robinson &amp; Nick Sharratt</a:t>
                      </a:r>
                    </a:p>
                    <a:p>
                      <a:pPr marL="0" marR="0" lvl="0" indent="0" algn="ctr" defTabSz="914400" rtl="0" eaLnBrk="1" fontAlgn="auto" latinLnBrk="0" hangingPunct="1">
                        <a:lnSpc>
                          <a:spcPct val="100000"/>
                        </a:lnSpc>
                        <a:spcBef>
                          <a:spcPts val="0"/>
                        </a:spcBef>
                        <a:spcAft>
                          <a:spcPts val="300"/>
                        </a:spcAft>
                        <a:buClrTx/>
                        <a:buSzTx/>
                        <a:buFontTx/>
                        <a:buNone/>
                        <a:tabLst/>
                        <a:defRPr/>
                      </a:pPr>
                      <a:r>
                        <a:rPr lang="en-GB" sz="900" b="0" noProof="0">
                          <a:solidFill>
                            <a:schemeClr val="accent1"/>
                          </a:solidFill>
                          <a:latin typeface="Roboto" panose="02000000000000000000" pitchFamily="2" charset="0"/>
                          <a:ea typeface="Roboto" panose="02000000000000000000" pitchFamily="2" charset="0"/>
                        </a:rPr>
                        <a:t>Billy and the Beast – Nadia Shireen</a:t>
                      </a:r>
                    </a:p>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(3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600"/>
                        </a:spcAft>
                      </a:pPr>
                      <a:endParaRPr lang="en-GB" sz="900" i="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Persuasion</a:t>
                      </a:r>
                      <a:r>
                        <a:rPr lang="en-GB" sz="95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a:t>
                      </a:r>
                    </a:p>
                    <a:p>
                      <a:pPr algn="ctr">
                        <a:lnSpc>
                          <a:spcPct val="100000"/>
                        </a:lnSpc>
                        <a:spcAft>
                          <a:spcPts val="600"/>
                        </a:spcAft>
                      </a:pPr>
                      <a:r>
                        <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Here We Are – Oliver Jeffers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52264"/>
                      </a:solidFill>
                      <a:prstDash val="solid"/>
                      <a:round/>
                      <a:headEnd type="none" w="med" len="med"/>
                      <a:tailEnd type="none" w="med" len="med"/>
                    </a:lnL>
                    <a:lnR w="12700" cap="flat" cmpd="sng" algn="ctr">
                      <a:solidFill>
                        <a:srgbClr val="052264"/>
                      </a:solidFill>
                      <a:prstDash val="solid"/>
                      <a:round/>
                      <a:headEnd type="none" w="med" len="med"/>
                      <a:tailEnd type="none" w="med" len="med"/>
                    </a:lnR>
                    <a:lnT w="12700" cap="flat" cmpd="sng" algn="ctr">
                      <a:solidFill>
                        <a:srgbClr val="052264"/>
                      </a:solidFill>
                      <a:prstDash val="solid"/>
                      <a:round/>
                      <a:headEnd type="none" w="med" len="med"/>
                      <a:tailEnd type="none" w="med" len="med"/>
                    </a:lnT>
                    <a:lnB w="12700" cap="flat" cmpd="sng" algn="ctr">
                      <a:solidFill>
                        <a:srgbClr val="052264"/>
                      </a:solidFill>
                      <a:prstDash val="solid"/>
                      <a:round/>
                      <a:headEnd type="none" w="med" len="med"/>
                      <a:tailEnd type="none" w="med" len="med"/>
                    </a:lnB>
                    <a:noFill/>
                  </a:tcPr>
                </a:tc>
                <a:extLst>
                  <a:ext uri="{0D108BD9-81ED-4DB2-BD59-A6C34878D82A}">
                    <a16:rowId xmlns:a16="http://schemas.microsoft.com/office/drawing/2014/main" val="2879660222"/>
                  </a:ext>
                </a:extLst>
              </a:tr>
              <a:tr h="1697033">
                <a:tc>
                  <a:txBody>
                    <a:bodyPr/>
                    <a:lstStyle/>
                    <a:p>
                      <a:pPr algn="ctr"/>
                      <a:r>
                        <a:rPr lang="en-GB" sz="1000" b="1" noProof="0">
                          <a:solidFill>
                            <a:schemeClr val="bg1"/>
                          </a:solidFill>
                          <a:latin typeface="United Curriculum" pitchFamily="2" charset="0"/>
                        </a:rPr>
                        <a:t>Summer</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gridSpan="2">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Creating Descriptions:</a:t>
                      </a:r>
                    </a:p>
                    <a:p>
                      <a:pPr algn="ctr">
                        <a:spcAft>
                          <a:spcPts val="300"/>
                        </a:spcAft>
                      </a:pPr>
                      <a:r>
                        <a:rPr lang="en-GB" sz="900" i="0" noProof="0">
                          <a:solidFill>
                            <a:schemeClr val="accent1"/>
                          </a:solidFill>
                          <a:effectLst/>
                          <a:latin typeface="Roboto"/>
                          <a:ea typeface="Roboto"/>
                          <a:cs typeface="Times New Roman"/>
                        </a:rPr>
                        <a:t>Journey </a:t>
                      </a:r>
                      <a:r>
                        <a:rPr lang="en-GB" sz="900" b="0" i="0" noProof="0">
                          <a:solidFill>
                            <a:schemeClr val="accent1"/>
                          </a:solidFill>
                          <a:effectLst/>
                          <a:latin typeface="Roboto"/>
                          <a:ea typeface="Roboto"/>
                          <a:cs typeface="Times New Roman"/>
                        </a:rPr>
                        <a:t>–</a:t>
                      </a:r>
                      <a:r>
                        <a:rPr lang="en-GB" sz="900" i="0" noProof="0">
                          <a:solidFill>
                            <a:schemeClr val="accent1"/>
                          </a:solidFill>
                          <a:effectLst/>
                          <a:latin typeface="Roboto"/>
                          <a:ea typeface="Roboto"/>
                          <a:cs typeface="Times New Roman"/>
                        </a:rPr>
                        <a:t> </a:t>
                      </a:r>
                      <a:r>
                        <a:rPr lang="en-GB" sz="900" noProof="0">
                          <a:solidFill>
                            <a:schemeClr val="accent1"/>
                          </a:solidFill>
                          <a:latin typeface="Roboto"/>
                          <a:ea typeface="Roboto"/>
                        </a:rPr>
                        <a:t>Aaron Becker</a:t>
                      </a:r>
                    </a:p>
                    <a:p>
                      <a:pPr marL="0" marR="0" lvl="0" indent="0" algn="ctr" defTabSz="914400" rtl="0" eaLnBrk="1" fontAlgn="auto" latinLnBrk="0" hangingPunct="1">
                        <a:lnSpc>
                          <a:spcPct val="100000"/>
                        </a:lnSpc>
                        <a:spcBef>
                          <a:spcPts val="0"/>
                        </a:spcBef>
                        <a:spcAft>
                          <a:spcPts val="300"/>
                        </a:spcAft>
                        <a:buClrTx/>
                        <a:buSzTx/>
                        <a:buFontTx/>
                        <a:buNone/>
                        <a:tabLst/>
                        <a:defRPr/>
                      </a:pPr>
                      <a:r>
                        <a:rPr lang="en-GB" sz="900" b="1" i="0" noProof="0">
                          <a:solidFill>
                            <a:schemeClr val="tx1"/>
                          </a:solidFill>
                          <a:effectLst/>
                          <a:highlight>
                            <a:srgbClr val="3E9C64"/>
                          </a:highlight>
                          <a:latin typeface="Roboto" panose="02000000000000000000" pitchFamily="2" charset="0"/>
                          <a:ea typeface="Roboto" panose="02000000000000000000" pitchFamily="2" charset="0"/>
                          <a:cs typeface="Times New Roman" panose="02020603050405020304" pitchFamily="18" charset="0"/>
                        </a:rPr>
                        <a:t>Poetry Link</a:t>
                      </a:r>
                      <a:endParaRPr lang="en-GB" sz="900" noProof="0">
                        <a:solidFill>
                          <a:schemeClr val="tx1"/>
                        </a:solidFill>
                        <a:highlight>
                          <a:srgbClr val="3E9C64"/>
                        </a:highlight>
                        <a:latin typeface="Roboto" panose="02000000000000000000" pitchFamily="2" charset="0"/>
                        <a:ea typeface="Roboto" panose="02000000000000000000" pitchFamily="2" charset="0"/>
                      </a:endParaRPr>
                    </a:p>
                    <a:p>
                      <a:pPr marL="0" indent="0" algn="ctr">
                        <a:spcAft>
                          <a:spcPts val="300"/>
                        </a:spcAft>
                        <a:buFont typeface="Arial" panose="020B0604020202020204" pitchFamily="34" charset="0"/>
                        <a:buNone/>
                      </a:pPr>
                      <a:r>
                        <a:rPr lang="en-GB" sz="900" b="0" noProof="0">
                          <a:solidFill>
                            <a:schemeClr val="accent1"/>
                          </a:solidFill>
                          <a:latin typeface="Roboto" panose="02000000000000000000" pitchFamily="2" charset="0"/>
                          <a:ea typeface="Roboto" panose="02000000000000000000" pitchFamily="2" charset="0"/>
                        </a:rPr>
                        <a:t>Out &amp; About: The First Book of Poems </a:t>
                      </a:r>
                      <a:r>
                        <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a:t>
                      </a:r>
                      <a:endParaRPr lang="en-GB" sz="900" b="0" noProof="0">
                        <a:solidFill>
                          <a:schemeClr val="accent1"/>
                        </a:solidFill>
                        <a:latin typeface="Roboto" panose="02000000000000000000" pitchFamily="2" charset="0"/>
                        <a:ea typeface="Roboto" panose="02000000000000000000" pitchFamily="2" charset="0"/>
                      </a:endParaRPr>
                    </a:p>
                    <a:p>
                      <a:pPr marL="0" indent="0" algn="ctr">
                        <a:spcAft>
                          <a:spcPts val="300"/>
                        </a:spcAft>
                        <a:buFont typeface="Arial" panose="020B0604020202020204" pitchFamily="34" charset="0"/>
                        <a:buNone/>
                      </a:pPr>
                      <a:r>
                        <a:rPr lang="en-GB" sz="900" b="0" noProof="0">
                          <a:solidFill>
                            <a:schemeClr val="accent1"/>
                          </a:solidFill>
                          <a:latin typeface="Roboto"/>
                          <a:ea typeface="Roboto"/>
                        </a:rPr>
                        <a:t> Shirley Hughes</a:t>
                      </a:r>
                      <a:r>
                        <a:rPr lang="en-GB" sz="900" b="0" i="0" noProof="0">
                          <a:solidFill>
                            <a:schemeClr val="accent1"/>
                          </a:solidFill>
                          <a:effectLst/>
                          <a:latin typeface="Roboto"/>
                          <a:ea typeface="Roboto"/>
                          <a:cs typeface="Times New Roman"/>
                        </a:rPr>
                        <a:t> </a:t>
                      </a:r>
                    </a:p>
                    <a:p>
                      <a:pPr marL="0" marR="0" lvl="0" indent="0" algn="ct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52264"/>
                      </a:solidFill>
                      <a:prstDash val="solid"/>
                      <a:round/>
                      <a:headEnd type="none" w="med" len="med"/>
                      <a:tailEnd type="none" w="med" len="med"/>
                    </a:lnL>
                    <a:lnR w="12700" cap="flat" cmpd="sng" algn="ctr">
                      <a:solidFill>
                        <a:srgbClr val="052264"/>
                      </a:solidFill>
                      <a:prstDash val="solid"/>
                      <a:round/>
                      <a:headEnd type="none" w="med" len="med"/>
                      <a:tailEnd type="none" w="med" len="med"/>
                    </a:lnR>
                    <a:lnT w="12700" cap="flat" cmpd="sng" algn="ctr">
                      <a:solidFill>
                        <a:srgbClr val="052264"/>
                      </a:solidFill>
                      <a:prstDash val="solid"/>
                      <a:round/>
                      <a:headEnd type="none" w="med" len="med"/>
                      <a:tailEnd type="none" w="med" len="med"/>
                    </a:lnT>
                    <a:lnB w="12700" cap="flat" cmpd="sng" algn="ctr">
                      <a:solidFill>
                        <a:srgbClr val="052264"/>
                      </a:solidFill>
                      <a:prstDash val="solid"/>
                      <a:round/>
                      <a:headEnd type="none" w="med" len="med"/>
                      <a:tailEnd type="none" w="med" len="med"/>
                    </a:lnB>
                    <a:noFill/>
                  </a:tcPr>
                </a:tc>
                <a:tc gridSpan="2">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50" b="1"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Times New Roman" panose="02020603050405020304" pitchFamily="18" charset="0"/>
                        </a:rPr>
                        <a:t>Recounts: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rPr>
                        <a:t>Nimesh the Adventurer – Ranjit Singh</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rPr>
                        <a:t>On the Way Home – Jill Murphy </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Fact Files</a:t>
                      </a:r>
                      <a:r>
                        <a:rPr lang="en-GB" sz="95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p>
                    <a:p>
                      <a:pPr algn="ctr">
                        <a:lnSpc>
                          <a:spcPct val="100000"/>
                        </a:lnSpc>
                        <a:spcAft>
                          <a:spcPts val="600"/>
                        </a:spcAft>
                      </a:pPr>
                      <a:r>
                        <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Ada Twist, Scientist/ Iggy Peck, Architect/ Rosie Revere, Engineer – Andrea Beaty</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lang="en-US" sz="950" b="1" i="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lang="en-US" sz="950" b="1" i="0">
                          <a:solidFill>
                            <a:schemeClr val="bg1"/>
                          </a:solidFill>
                          <a:effectLst/>
                          <a:latin typeface="Roboto" panose="02000000000000000000" pitchFamily="2" charset="0"/>
                          <a:ea typeface="Roboto" panose="02000000000000000000" pitchFamily="2" charset="0"/>
                          <a:cs typeface="Times New Roman" panose="02020603050405020304" pitchFamily="18" charset="0"/>
                        </a:rPr>
                        <a:t>Writing Letters:</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US" sz="900" i="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Where the Wild </a:t>
                      </a:r>
                      <a:br>
                        <a:rPr lang="en-US" sz="900" i="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br>
                      <a:r>
                        <a:rPr lang="en-US" sz="900" i="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Things Are – Maurice Sendak</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Writing Letters:</a:t>
                      </a:r>
                    </a:p>
                    <a:p>
                      <a:pPr algn="ctr">
                        <a:lnSpc>
                          <a:spcPct val="100000"/>
                        </a:lnSpc>
                        <a:spcAft>
                          <a:spcPts val="600"/>
                        </a:spcAft>
                      </a:pPr>
                      <a:r>
                        <a:rPr lang="en-GB" sz="900" i="0" noProof="0">
                          <a:solidFill>
                            <a:schemeClr val="accent1"/>
                          </a:solidFill>
                          <a:effectLst/>
                          <a:latin typeface="Roboto"/>
                          <a:ea typeface="Roboto"/>
                          <a:cs typeface="Times New Roman"/>
                        </a:rPr>
                        <a:t>Where the Wild </a:t>
                      </a:r>
                      <a:br>
                        <a:rPr lang="en-GB" sz="900" i="0" noProof="0">
                          <a:solidFill>
                            <a:srgbClr val="3E9C64"/>
                          </a:solidFill>
                          <a:effectLst/>
                          <a:latin typeface="Roboto"/>
                          <a:ea typeface="Roboto"/>
                          <a:cs typeface="Times New Roman"/>
                        </a:rPr>
                      </a:br>
                      <a:r>
                        <a:rPr lang="en-GB" sz="900" i="0" noProof="0">
                          <a:solidFill>
                            <a:schemeClr val="accent1"/>
                          </a:solidFill>
                          <a:effectLst/>
                          <a:latin typeface="Roboto"/>
                          <a:ea typeface="Roboto"/>
                          <a:cs typeface="Times New Roman"/>
                        </a:rPr>
                        <a:t>Things Are – Maurice Sendak</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600"/>
                        </a:spcAft>
                      </a:pPr>
                      <a:r>
                        <a:rPr lang="en-US" sz="950" b="1" i="0">
                          <a:solidFill>
                            <a:schemeClr val="bg1"/>
                          </a:solidFill>
                          <a:effectLst/>
                          <a:latin typeface="Roboto" panose="02000000000000000000" pitchFamily="2" charset="0"/>
                          <a:ea typeface="Roboto" panose="02000000000000000000" pitchFamily="2" charset="0"/>
                          <a:cs typeface="Times New Roman" panose="02020603050405020304" pitchFamily="18" charset="0"/>
                        </a:rPr>
                        <a:t>Creating Fact Files</a:t>
                      </a:r>
                      <a:r>
                        <a:rPr lang="en-US" sz="950" i="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p>
                    <a:p>
                      <a:pPr algn="ctr">
                        <a:lnSpc>
                          <a:spcPct val="100000"/>
                        </a:lnSpc>
                        <a:spcAft>
                          <a:spcPts val="600"/>
                        </a:spcAft>
                      </a:pPr>
                      <a:r>
                        <a:rPr lang="en-US" sz="900" i="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Ada Twist, Scientist</a:t>
                      </a:r>
                    </a:p>
                    <a:p>
                      <a:pPr algn="ctr">
                        <a:lnSpc>
                          <a:spcPct val="100000"/>
                        </a:lnSpc>
                        <a:spcAft>
                          <a:spcPts val="600"/>
                        </a:spcAft>
                      </a:pPr>
                      <a:r>
                        <a:rPr lang="en-US" sz="900" i="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Iggy Peck, Architect</a:t>
                      </a:r>
                    </a:p>
                    <a:p>
                      <a:pPr algn="ctr">
                        <a:lnSpc>
                          <a:spcPct val="100000"/>
                        </a:lnSpc>
                        <a:spcAft>
                          <a:spcPts val="600"/>
                        </a:spcAft>
                      </a:pPr>
                      <a:r>
                        <a:rPr lang="en-US" sz="900" i="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Rosie Revere, Engineer – Andrea Beaty</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lnSpc>
                          <a:spcPct val="100000"/>
                        </a:lnSpc>
                        <a:spcAft>
                          <a:spcPts val="600"/>
                        </a:spcAft>
                      </a:pPr>
                      <a:r>
                        <a:rPr lang="en-GB" sz="950" b="1" i="0" noProof="0">
                          <a:solidFill>
                            <a:schemeClr val="bg1"/>
                          </a:solidFill>
                          <a:effectLst/>
                          <a:latin typeface="Roboto"/>
                          <a:ea typeface="Roboto"/>
                          <a:cs typeface="Times New Roman"/>
                        </a:rPr>
                        <a:t>Instructions:</a:t>
                      </a:r>
                      <a:r>
                        <a:rPr lang="en-GB" sz="900" b="1" i="0" noProof="0">
                          <a:solidFill>
                            <a:schemeClr val="bg1"/>
                          </a:solidFill>
                          <a:effectLst/>
                          <a:latin typeface="Roboto"/>
                          <a:ea typeface="Roboto"/>
                          <a:cs typeface="Times New Roman"/>
                        </a:rPr>
                        <a:t> </a:t>
                      </a:r>
                      <a:endParaRPr lang="en-GB" sz="900" b="1" i="0" noProof="0">
                        <a:solidFill>
                          <a:schemeClr val="accent1"/>
                        </a:solidFill>
                        <a:effectLst/>
                        <a:latin typeface="Roboto"/>
                        <a:ea typeface="Roboto"/>
                        <a:cs typeface="Times New Roman"/>
                      </a:endParaRPr>
                    </a:p>
                    <a:p>
                      <a:pPr algn="ctr">
                        <a:lnSpc>
                          <a:spcPct val="100000"/>
                        </a:lnSpc>
                        <a:spcAft>
                          <a:spcPts val="600"/>
                        </a:spcAft>
                      </a:pPr>
                      <a:r>
                        <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The Cook &amp; The King – Julia Donaldson</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(1 week)</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Writing about Real Events:</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All About Year 1!</a:t>
                      </a:r>
                      <a:endParaRPr lang="en-GB" sz="900" i="0" noProof="0">
                        <a:solidFill>
                          <a:schemeClr val="tx1"/>
                        </a:solidFill>
                        <a:effectLst/>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Meesha Makes Friends – Tom Percival </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52264"/>
                      </a:solidFill>
                      <a:prstDash val="solid"/>
                      <a:round/>
                      <a:headEnd type="none" w="med" len="med"/>
                      <a:tailEnd type="none" w="med" len="med"/>
                    </a:lnL>
                    <a:lnR w="12700" cap="flat" cmpd="sng" algn="ctr">
                      <a:solidFill>
                        <a:srgbClr val="052264"/>
                      </a:solidFill>
                      <a:prstDash val="solid"/>
                      <a:round/>
                      <a:headEnd type="none" w="med" len="med"/>
                      <a:tailEnd type="none" w="med" len="med"/>
                    </a:lnR>
                    <a:lnT w="12700" cap="flat" cmpd="sng" algn="ctr">
                      <a:solidFill>
                        <a:srgbClr val="052264"/>
                      </a:solidFill>
                      <a:prstDash val="solid"/>
                      <a:round/>
                      <a:headEnd type="none" w="med" len="med"/>
                      <a:tailEnd type="none" w="med" len="med"/>
                    </a:lnT>
                    <a:lnB w="12700" cap="flat" cmpd="sng" algn="ctr">
                      <a:solidFill>
                        <a:srgbClr val="052264"/>
                      </a:solidFill>
                      <a:prstDash val="solid"/>
                      <a:round/>
                      <a:headEnd type="none" w="med" len="med"/>
                      <a:tailEnd type="none" w="med" len="med"/>
                    </a:lnB>
                    <a:noFill/>
                  </a:tcPr>
                </a:tc>
                <a:extLst>
                  <a:ext uri="{0D108BD9-81ED-4DB2-BD59-A6C34878D82A}">
                    <a16:rowId xmlns:a16="http://schemas.microsoft.com/office/drawing/2014/main" val="2375968774"/>
                  </a:ext>
                </a:extLst>
              </a:tr>
            </a:tbl>
          </a:graphicData>
        </a:graphic>
      </p:graphicFrame>
    </p:spTree>
    <p:extLst>
      <p:ext uri="{BB962C8B-B14F-4D97-AF65-F5344CB8AC3E}">
        <p14:creationId xmlns:p14="http://schemas.microsoft.com/office/powerpoint/2010/main" val="4131999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11BF97-F4B6-457A-96B8-550B0B138EC6}"/>
              </a:ext>
            </a:extLst>
          </p:cNvPr>
          <p:cNvSpPr>
            <a:spLocks noGrp="1"/>
          </p:cNvSpPr>
          <p:nvPr>
            <p:ph type="body" sz="quarter" idx="10"/>
          </p:nvPr>
        </p:nvSpPr>
        <p:spPr/>
        <p:txBody>
          <a:bodyPr/>
          <a:lstStyle/>
          <a:p>
            <a:r>
              <a:rPr lang="en-GB" noProof="0"/>
              <a:t>Writing Overview: </a:t>
            </a:r>
            <a:r>
              <a:rPr lang="en-GB" noProof="0">
                <a:ln w="12700">
                  <a:solidFill>
                    <a:schemeClr val="accent1"/>
                  </a:solidFill>
                </a:ln>
                <a:solidFill>
                  <a:schemeClr val="accent1"/>
                </a:solidFill>
              </a:rPr>
              <a:t>Year 2</a:t>
            </a:r>
          </a:p>
        </p:txBody>
      </p:sp>
      <p:graphicFrame>
        <p:nvGraphicFramePr>
          <p:cNvPr id="2" name="Table 1">
            <a:extLst>
              <a:ext uri="{FF2B5EF4-FFF2-40B4-BE49-F238E27FC236}">
                <a16:creationId xmlns:a16="http://schemas.microsoft.com/office/drawing/2014/main" id="{7476CAE9-6A28-E96D-0F0E-CE1560D487AD}"/>
              </a:ext>
            </a:extLst>
          </p:cNvPr>
          <p:cNvGraphicFramePr>
            <a:graphicFrameLocks noGrp="1"/>
          </p:cNvGraphicFramePr>
          <p:nvPr>
            <p:extLst>
              <p:ext uri="{D42A27DB-BD31-4B8C-83A1-F6EECF244321}">
                <p14:modId xmlns:p14="http://schemas.microsoft.com/office/powerpoint/2010/main" val="2460189722"/>
              </p:ext>
            </p:extLst>
          </p:nvPr>
        </p:nvGraphicFramePr>
        <p:xfrm>
          <a:off x="203201" y="940753"/>
          <a:ext cx="9185915" cy="5322961"/>
        </p:xfrm>
        <a:graphic>
          <a:graphicData uri="http://schemas.openxmlformats.org/drawingml/2006/table">
            <a:tbl>
              <a:tblPr firstRow="1" bandRow="1">
                <a:tableStyleId>{5C22544A-7EE6-4342-B048-85BDC9FD1C3A}</a:tableStyleId>
              </a:tblPr>
              <a:tblGrid>
                <a:gridCol w="229011">
                  <a:extLst>
                    <a:ext uri="{9D8B030D-6E8A-4147-A177-3AD203B41FA5}">
                      <a16:colId xmlns:a16="http://schemas.microsoft.com/office/drawing/2014/main" val="3992725249"/>
                    </a:ext>
                  </a:extLst>
                </a:gridCol>
                <a:gridCol w="814264">
                  <a:extLst>
                    <a:ext uri="{9D8B030D-6E8A-4147-A177-3AD203B41FA5}">
                      <a16:colId xmlns:a16="http://schemas.microsoft.com/office/drawing/2014/main" val="2651868341"/>
                    </a:ext>
                  </a:extLst>
                </a:gridCol>
                <a:gridCol w="814264">
                  <a:extLst>
                    <a:ext uri="{9D8B030D-6E8A-4147-A177-3AD203B41FA5}">
                      <a16:colId xmlns:a16="http://schemas.microsoft.com/office/drawing/2014/main" val="4129289550"/>
                    </a:ext>
                  </a:extLst>
                </a:gridCol>
                <a:gridCol w="814264">
                  <a:extLst>
                    <a:ext uri="{9D8B030D-6E8A-4147-A177-3AD203B41FA5}">
                      <a16:colId xmlns:a16="http://schemas.microsoft.com/office/drawing/2014/main" val="3606215477"/>
                    </a:ext>
                  </a:extLst>
                </a:gridCol>
                <a:gridCol w="814264">
                  <a:extLst>
                    <a:ext uri="{9D8B030D-6E8A-4147-A177-3AD203B41FA5}">
                      <a16:colId xmlns:a16="http://schemas.microsoft.com/office/drawing/2014/main" val="3772626618"/>
                    </a:ext>
                  </a:extLst>
                </a:gridCol>
                <a:gridCol w="814264">
                  <a:extLst>
                    <a:ext uri="{9D8B030D-6E8A-4147-A177-3AD203B41FA5}">
                      <a16:colId xmlns:a16="http://schemas.microsoft.com/office/drawing/2014/main" val="2563548700"/>
                    </a:ext>
                  </a:extLst>
                </a:gridCol>
                <a:gridCol w="814264">
                  <a:extLst>
                    <a:ext uri="{9D8B030D-6E8A-4147-A177-3AD203B41FA5}">
                      <a16:colId xmlns:a16="http://schemas.microsoft.com/office/drawing/2014/main" val="3742635946"/>
                    </a:ext>
                  </a:extLst>
                </a:gridCol>
                <a:gridCol w="814264">
                  <a:extLst>
                    <a:ext uri="{9D8B030D-6E8A-4147-A177-3AD203B41FA5}">
                      <a16:colId xmlns:a16="http://schemas.microsoft.com/office/drawing/2014/main" val="1955941352"/>
                    </a:ext>
                  </a:extLst>
                </a:gridCol>
                <a:gridCol w="814264">
                  <a:extLst>
                    <a:ext uri="{9D8B030D-6E8A-4147-A177-3AD203B41FA5}">
                      <a16:colId xmlns:a16="http://schemas.microsoft.com/office/drawing/2014/main" val="2958490395"/>
                    </a:ext>
                  </a:extLst>
                </a:gridCol>
                <a:gridCol w="814264">
                  <a:extLst>
                    <a:ext uri="{9D8B030D-6E8A-4147-A177-3AD203B41FA5}">
                      <a16:colId xmlns:a16="http://schemas.microsoft.com/office/drawing/2014/main" val="4275979608"/>
                    </a:ext>
                  </a:extLst>
                </a:gridCol>
                <a:gridCol w="814264">
                  <a:extLst>
                    <a:ext uri="{9D8B030D-6E8A-4147-A177-3AD203B41FA5}">
                      <a16:colId xmlns:a16="http://schemas.microsoft.com/office/drawing/2014/main" val="2522365074"/>
                    </a:ext>
                  </a:extLst>
                </a:gridCol>
                <a:gridCol w="814264">
                  <a:extLst>
                    <a:ext uri="{9D8B030D-6E8A-4147-A177-3AD203B41FA5}">
                      <a16:colId xmlns:a16="http://schemas.microsoft.com/office/drawing/2014/main" val="2522228324"/>
                    </a:ext>
                  </a:extLst>
                </a:gridCol>
              </a:tblGrid>
              <a:tr h="2409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noProof="0">
                        <a:solidFill>
                          <a:srgbClr val="052264"/>
                        </a:solidFill>
                      </a:endParaRPr>
                    </a:p>
                  </a:txBody>
                  <a:tcPr marL="36000" marR="36000" marT="36000" marB="3600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1</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2</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3</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4</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5</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6</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7</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8</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9</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10</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11</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1516369024"/>
                  </a:ext>
                </a:extLst>
              </a:tr>
              <a:tr h="168796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noProof="0">
                          <a:solidFill>
                            <a:schemeClr val="bg1"/>
                          </a:solidFill>
                          <a:latin typeface="United Curriculum" pitchFamily="2" charset="0"/>
                        </a:rPr>
                        <a:t>Autumn</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a:txBody>
                    <a:bodyPr/>
                    <a:lstStyle/>
                    <a:p>
                      <a:pPr marL="0" marR="0" lvl="0" indent="0" algn="ctr" defTabSz="914400">
                        <a:lnSpc>
                          <a:spcPct val="100000"/>
                        </a:lnSpc>
                        <a:spcBef>
                          <a:spcPts val="0"/>
                        </a:spcBef>
                        <a:spcAft>
                          <a:spcPts val="600"/>
                        </a:spcAft>
                        <a:buNone/>
                        <a:tabLst/>
                        <a:defRPr/>
                      </a:pPr>
                      <a:endParaRPr lang="en-GB" sz="900" b="0" i="0" u="none" strike="noStrike" noProof="0">
                        <a:solidFill>
                          <a:srgbClr val="FFFFFF"/>
                        </a:solidFill>
                        <a:effectLst/>
                        <a:latin typeface="Roboto"/>
                        <a:ea typeface="Roboto"/>
                        <a:cs typeface="Roboto"/>
                      </a:endParaRPr>
                    </a:p>
                    <a:p>
                      <a:pPr marL="0" marR="0" lvl="0" indent="0" algn="ctr">
                        <a:lnSpc>
                          <a:spcPct val="100000"/>
                        </a:lnSpc>
                        <a:spcBef>
                          <a:spcPts val="0"/>
                        </a:spcBef>
                        <a:spcAft>
                          <a:spcPts val="600"/>
                        </a:spcAft>
                        <a:buNone/>
                      </a:pPr>
                      <a:r>
                        <a:rPr lang="en-GB" sz="1000" b="1" i="0" u="none" strike="noStrike" noProof="0">
                          <a:solidFill>
                            <a:schemeClr val="bg1"/>
                          </a:solidFill>
                          <a:effectLst/>
                          <a:latin typeface="Roboto"/>
                          <a:ea typeface="Roboto"/>
                          <a:cs typeface="Roboto"/>
                        </a:rPr>
                        <a:t>Flying Start</a:t>
                      </a:r>
                      <a:endParaRPr lang="en-GB"/>
                    </a:p>
                    <a:p>
                      <a:pPr marL="0" marR="0" lvl="0" indent="0" algn="ctr">
                        <a:lnSpc>
                          <a:spcPct val="100000"/>
                        </a:lnSpc>
                        <a:spcBef>
                          <a:spcPts val="0"/>
                        </a:spcBef>
                        <a:spcAft>
                          <a:spcPts val="600"/>
                        </a:spcAft>
                        <a:buNone/>
                      </a:pPr>
                      <a:r>
                        <a:rPr lang="en-GB" sz="1000" b="1" i="0" u="none" strike="noStrike" noProof="0">
                          <a:solidFill>
                            <a:schemeClr val="bg1"/>
                          </a:solidFill>
                          <a:effectLst/>
                          <a:latin typeface="Roboto"/>
                          <a:ea typeface="Roboto"/>
                          <a:cs typeface="Roboto"/>
                        </a:rPr>
                        <a:t>Grammar and punctuation</a:t>
                      </a:r>
                      <a:endParaRPr lang="en-GB" sz="1000" b="0" i="0" u="none" strike="noStrike" noProof="0">
                        <a:solidFill>
                          <a:srgbClr val="FFFFFF"/>
                        </a:solidFill>
                        <a:effectLst/>
                        <a:latin typeface="Roboto"/>
                        <a:ea typeface="Roboto"/>
                        <a:cs typeface="Roboto"/>
                      </a:endParaRPr>
                    </a:p>
                    <a:p>
                      <a:pPr marL="0" marR="0" lvl="0" indent="0" algn="ctr" rtl="0" eaLnBrk="1" fontAlgn="auto" latinLnBrk="0" hangingPunct="1">
                        <a:lnSpc>
                          <a:spcPct val="100000"/>
                        </a:lnSpc>
                        <a:spcBef>
                          <a:spcPts val="0"/>
                        </a:spcBef>
                        <a:spcAft>
                          <a:spcPts val="600"/>
                        </a:spcAft>
                        <a:buClrTx/>
                        <a:buSzTx/>
                        <a:buFontTx/>
                        <a:buNone/>
                      </a:pPr>
                      <a:r>
                        <a:rPr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a:t>
                      </a: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1 week)</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Instructions:</a:t>
                      </a:r>
                    </a:p>
                    <a:p>
                      <a:pPr algn="ctr">
                        <a:lnSpc>
                          <a:spcPct val="100000"/>
                        </a:lnSpc>
                        <a:spcAft>
                          <a:spcPts val="600"/>
                        </a:spcAft>
                      </a:pPr>
                      <a:r>
                        <a:rPr lang="en-GB" sz="900" i="0" noProof="0">
                          <a:solidFill>
                            <a:schemeClr val="accent1"/>
                          </a:solidFill>
                          <a:effectLst/>
                          <a:latin typeface="Roboto"/>
                          <a:ea typeface="Roboto"/>
                          <a:cs typeface="Times New Roman"/>
                        </a:rPr>
                        <a:t>The Disgusting Sandwich </a:t>
                      </a:r>
                      <a:r>
                        <a:rPr lang="en-GB" sz="900" b="0" i="0" noProof="0">
                          <a:solidFill>
                            <a:schemeClr val="accent1"/>
                          </a:solidFill>
                          <a:effectLst/>
                          <a:latin typeface="Roboto"/>
                          <a:ea typeface="Roboto"/>
                          <a:cs typeface="Times New Roman"/>
                        </a:rPr>
                        <a:t>–</a:t>
                      </a:r>
                      <a:r>
                        <a:rPr lang="en-GB" sz="900" i="0" noProof="0">
                          <a:solidFill>
                            <a:schemeClr val="accent1"/>
                          </a:solidFill>
                          <a:effectLst/>
                          <a:latin typeface="Roboto"/>
                          <a:ea typeface="Roboto"/>
                          <a:cs typeface="Times New Roman"/>
                        </a:rPr>
                        <a:t> </a:t>
                      </a:r>
                      <a:r>
                        <a:rPr lang="en-GB" sz="900" b="0" i="0" noProof="0">
                          <a:solidFill>
                            <a:srgbClr val="3E9C64"/>
                          </a:solidFill>
                          <a:effectLst/>
                          <a:latin typeface="Roboto"/>
                          <a:ea typeface="Roboto"/>
                        </a:rPr>
                        <a:t>Gareth Edwards</a:t>
                      </a:r>
                      <a:r>
                        <a:rPr lang="en-GB" sz="900" i="0" noProof="0">
                          <a:solidFill>
                            <a:schemeClr val="accent1"/>
                          </a:solidFill>
                          <a:effectLst/>
                          <a:latin typeface="Roboto"/>
                          <a:ea typeface="Roboto"/>
                          <a:cs typeface="Times New Roman"/>
                        </a:rPr>
                        <a:t> </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600"/>
                        </a:spcAft>
                      </a:pPr>
                      <a:endParaRPr lang="en-US" sz="900" b="1" i="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3">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Creating Narrative:</a:t>
                      </a:r>
                    </a:p>
                    <a:p>
                      <a:pPr algn="ctr">
                        <a:lnSpc>
                          <a:spcPct val="100000"/>
                        </a:lnSpc>
                        <a:spcAft>
                          <a:spcPts val="600"/>
                        </a:spcAft>
                      </a:pPr>
                      <a:r>
                        <a:rPr lang="en-GB" sz="900" i="0" noProof="0">
                          <a:solidFill>
                            <a:schemeClr val="accent1"/>
                          </a:solidFill>
                          <a:effectLst/>
                          <a:latin typeface="Roboto"/>
                          <a:ea typeface="Roboto"/>
                          <a:cs typeface="Times New Roman"/>
                        </a:rPr>
                        <a:t>Lubna and Pebble </a:t>
                      </a:r>
                      <a:r>
                        <a:rPr lang="en-GB" sz="900" b="0" i="0" noProof="0">
                          <a:solidFill>
                            <a:schemeClr val="accent1"/>
                          </a:solidFill>
                          <a:effectLst/>
                          <a:latin typeface="Roboto"/>
                          <a:ea typeface="Roboto"/>
                          <a:cs typeface="Times New Roman"/>
                        </a:rPr>
                        <a:t>–</a:t>
                      </a:r>
                      <a:r>
                        <a:rPr lang="en-GB" sz="900" i="0" noProof="0">
                          <a:solidFill>
                            <a:schemeClr val="accent1"/>
                          </a:solidFill>
                          <a:effectLst/>
                          <a:latin typeface="Roboto"/>
                          <a:ea typeface="Roboto"/>
                          <a:cs typeface="Times New Roman"/>
                        </a:rPr>
                        <a:t> </a:t>
                      </a:r>
                      <a:r>
                        <a:rPr lang="en-GB" sz="900" b="0" i="0" noProof="0">
                          <a:solidFill>
                            <a:srgbClr val="3E9C64"/>
                          </a:solidFill>
                          <a:effectLst/>
                          <a:latin typeface="Roboto"/>
                          <a:ea typeface="Roboto"/>
                        </a:rPr>
                        <a:t>Wendy Meddour </a:t>
                      </a:r>
                      <a:r>
                        <a:rPr lang="en-GB" sz="900" b="0" i="0" noProof="0">
                          <a:solidFill>
                            <a:srgbClr val="FFFFFF"/>
                          </a:solidFill>
                          <a:effectLst/>
                          <a:latin typeface="Roboto"/>
                          <a:ea typeface="Roboto"/>
                        </a:rPr>
                        <a:t>​</a:t>
                      </a:r>
                      <a:r>
                        <a:rPr lang="en-GB" sz="900" i="0" noProof="0">
                          <a:solidFill>
                            <a:schemeClr val="accent1"/>
                          </a:solidFill>
                          <a:effectLst/>
                          <a:latin typeface="Roboto"/>
                          <a:ea typeface="Roboto"/>
                          <a:cs typeface="Times New Roman"/>
                        </a:rPr>
                        <a:t> </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(3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960" b="1" i="0">
                          <a:solidFill>
                            <a:schemeClr val="bg1"/>
                          </a:solidFill>
                          <a:effectLst/>
                          <a:latin typeface="Roboto" panose="02000000000000000000" pitchFamily="2" charset="0"/>
                          <a:ea typeface="Roboto" panose="02000000000000000000" pitchFamily="2" charset="0"/>
                          <a:cs typeface="Times New Roman" panose="02020603050405020304" pitchFamily="18" charset="0"/>
                        </a:rPr>
                        <a:t>Creating Narrative:</a:t>
                      </a:r>
                    </a:p>
                    <a:p>
                      <a:pPr algn="ctr">
                        <a:lnSpc>
                          <a:spcPct val="100000"/>
                        </a:lnSpc>
                        <a:spcAft>
                          <a:spcPts val="600"/>
                        </a:spcAft>
                      </a:pPr>
                      <a:r>
                        <a:rPr lang="en-US" sz="900" i="0" err="1">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Lubna</a:t>
                      </a:r>
                      <a:r>
                        <a:rPr lang="en-US" sz="900" i="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 and Pebble - </a:t>
                      </a:r>
                      <a:r>
                        <a:rPr lang="en-US" sz="900" b="0" i="0">
                          <a:solidFill>
                            <a:srgbClr val="3E9C64"/>
                          </a:solidFill>
                          <a:effectLst/>
                          <a:latin typeface="Roboto" panose="02000000000000000000" pitchFamily="2" charset="0"/>
                          <a:ea typeface="Roboto" panose="02000000000000000000" pitchFamily="2" charset="0"/>
                        </a:rPr>
                        <a:t>Wendy </a:t>
                      </a:r>
                      <a:r>
                        <a:rPr lang="en-US" sz="900" b="0" i="0" err="1">
                          <a:solidFill>
                            <a:srgbClr val="3E9C64"/>
                          </a:solidFill>
                          <a:effectLst/>
                          <a:latin typeface="Roboto" panose="02000000000000000000" pitchFamily="2" charset="0"/>
                          <a:ea typeface="Roboto" panose="02000000000000000000" pitchFamily="2" charset="0"/>
                        </a:rPr>
                        <a:t>Meddour</a:t>
                      </a:r>
                      <a:r>
                        <a:rPr lang="en-US" sz="900" b="0" i="0">
                          <a:solidFill>
                            <a:srgbClr val="3E9C64"/>
                          </a:solidFill>
                          <a:effectLst/>
                          <a:latin typeface="Roboto" panose="02000000000000000000" pitchFamily="2" charset="0"/>
                          <a:ea typeface="Roboto" panose="02000000000000000000" pitchFamily="2" charset="0"/>
                        </a:rPr>
                        <a:t> </a:t>
                      </a:r>
                      <a:r>
                        <a:rPr lang="en-US" sz="900" b="0" i="0">
                          <a:solidFill>
                            <a:srgbClr val="FFFFFF"/>
                          </a:solidFill>
                          <a:effectLst/>
                          <a:latin typeface="Roboto" panose="02000000000000000000" pitchFamily="2" charset="0"/>
                          <a:ea typeface="Roboto" panose="02000000000000000000" pitchFamily="2" charset="0"/>
                        </a:rPr>
                        <a:t>​</a:t>
                      </a:r>
                      <a:r>
                        <a:rPr lang="en-US" sz="900" i="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 </a:t>
                      </a:r>
                      <a:endParaRPr lang="en-US" sz="900" b="1" i="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endParaRPr lang="en-US" sz="900" b="1" i="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lang="en-US" sz="900" b="1" i="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tc gridSpan="2">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Personal Narratives:</a:t>
                      </a:r>
                    </a:p>
                    <a:p>
                      <a:pPr algn="ctr" rtl="0" fontAlgn="base"/>
                      <a:r>
                        <a:rPr lang="en-GB" sz="900" i="0" noProof="0">
                          <a:solidFill>
                            <a:schemeClr val="accent1"/>
                          </a:solidFill>
                          <a:effectLst/>
                          <a:latin typeface="Roboto"/>
                          <a:ea typeface="Roboto"/>
                          <a:cs typeface="Times New Roman"/>
                        </a:rPr>
                        <a:t>The Proudest Blue </a:t>
                      </a:r>
                      <a:r>
                        <a:rPr lang="en-GB" sz="900" b="0" i="0" noProof="0">
                          <a:solidFill>
                            <a:schemeClr val="accent1"/>
                          </a:solidFill>
                          <a:effectLst/>
                          <a:latin typeface="Roboto"/>
                          <a:ea typeface="Roboto"/>
                          <a:cs typeface="Times New Roman"/>
                        </a:rPr>
                        <a:t>–</a:t>
                      </a:r>
                      <a:r>
                        <a:rPr lang="en-GB" sz="900" i="0" noProof="0">
                          <a:solidFill>
                            <a:schemeClr val="accent1"/>
                          </a:solidFill>
                          <a:effectLst/>
                          <a:latin typeface="Roboto"/>
                          <a:ea typeface="Roboto"/>
                          <a:cs typeface="Times New Roman"/>
                        </a:rPr>
                        <a:t> </a:t>
                      </a:r>
                      <a:r>
                        <a:rPr lang="en-GB" sz="900" b="0" i="0" noProof="0">
                          <a:solidFill>
                            <a:srgbClr val="3E9C64"/>
                          </a:solidFill>
                          <a:effectLst/>
                          <a:latin typeface="Roboto"/>
                          <a:ea typeface="Roboto"/>
                        </a:rPr>
                        <a:t>Ibtihaj</a:t>
                      </a:r>
                    </a:p>
                    <a:p>
                      <a:pPr algn="ctr" rtl="0" fontAlgn="base"/>
                      <a:r>
                        <a:rPr lang="en-GB" sz="900" b="0" i="0" noProof="0">
                          <a:solidFill>
                            <a:srgbClr val="3E9C64"/>
                          </a:solidFill>
                          <a:effectLst/>
                          <a:latin typeface="Roboto" panose="02000000000000000000" pitchFamily="2" charset="0"/>
                          <a:ea typeface="Roboto" panose="02000000000000000000" pitchFamily="2" charset="0"/>
                        </a:rPr>
                        <a:t>Muhammad</a:t>
                      </a:r>
                      <a:r>
                        <a:rPr lang="en-GB" sz="900" b="0" i="0" noProof="0">
                          <a:solidFill>
                            <a:srgbClr val="FFFFFF"/>
                          </a:solidFill>
                          <a:effectLst/>
                          <a:latin typeface="Roboto" panose="02000000000000000000" pitchFamily="2" charset="0"/>
                          <a:ea typeface="Roboto" panose="02000000000000000000" pitchFamily="2" charset="0"/>
                        </a:rPr>
                        <a:t>​</a:t>
                      </a:r>
                    </a:p>
                    <a:p>
                      <a:pPr algn="ctr" rtl="0" fontAlgn="base"/>
                      <a:endParaRPr lang="en-GB" sz="400" b="0" i="0" noProof="0">
                        <a:solidFill>
                          <a:srgbClr val="FFFFFF"/>
                        </a:solidFill>
                        <a:effectLst/>
                        <a:latin typeface="Roboto" panose="02000000000000000000" pitchFamily="2" charset="0"/>
                        <a:ea typeface="Roboto" panose="02000000000000000000" pitchFamily="2" charset="0"/>
                      </a:endParaRP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lang="en-US" sz="900" b="1" i="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Developing Punctuation</a:t>
                      </a:r>
                      <a:r>
                        <a:rPr lang="en-GB" sz="95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a:t>
                      </a:r>
                    </a:p>
                    <a:p>
                      <a:pPr algn="ctr">
                        <a:lnSpc>
                          <a:spcPct val="100000"/>
                        </a:lnSpc>
                        <a:spcAft>
                          <a:spcPts val="600"/>
                        </a:spcAft>
                      </a:pPr>
                      <a:r>
                        <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Don’t Let the Pigeon Drive the Bus! – </a:t>
                      </a:r>
                      <a:r>
                        <a:rPr lang="en-GB" sz="900" b="0" i="0" noProof="0">
                          <a:solidFill>
                            <a:schemeClr val="accent1"/>
                          </a:solidFill>
                          <a:effectLst/>
                          <a:latin typeface="Roboto" panose="02000000000000000000" pitchFamily="2" charset="0"/>
                          <a:ea typeface="Roboto" panose="02000000000000000000" pitchFamily="2" charset="0"/>
                        </a:rPr>
                        <a:t>Mo Willems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(1 week)</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Writing Letters:</a:t>
                      </a:r>
                    </a:p>
                    <a:p>
                      <a:pPr algn="ctr">
                        <a:lnSpc>
                          <a:spcPct val="100000"/>
                        </a:lnSpc>
                        <a:spcAft>
                          <a:spcPts val="600"/>
                        </a:spcAft>
                      </a:pPr>
                      <a:r>
                        <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Paddington’s Post – Michael Bond</a:t>
                      </a:r>
                      <a:endParaRPr lang="en-GB" sz="900" b="1"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52264"/>
                      </a:solidFill>
                      <a:prstDash val="solid"/>
                      <a:round/>
                      <a:headEnd type="none" w="med" len="med"/>
                      <a:tailEnd type="none" w="med" len="med"/>
                    </a:lnL>
                    <a:lnR w="12700" cap="flat" cmpd="sng" algn="ctr">
                      <a:solidFill>
                        <a:srgbClr val="052264"/>
                      </a:solidFill>
                      <a:prstDash val="solid"/>
                      <a:round/>
                      <a:headEnd type="none" w="med" len="med"/>
                      <a:tailEnd type="none" w="med" len="med"/>
                    </a:lnR>
                    <a:lnT w="12700" cap="flat" cmpd="sng" algn="ctr">
                      <a:solidFill>
                        <a:srgbClr val="052264"/>
                      </a:solidFill>
                      <a:prstDash val="solid"/>
                      <a:round/>
                      <a:headEnd type="none" w="med" len="med"/>
                      <a:tailEnd type="none" w="med" len="med"/>
                    </a:lnT>
                    <a:lnB w="12700" cap="flat" cmpd="sng" algn="ctr">
                      <a:solidFill>
                        <a:srgbClr val="052264"/>
                      </a:solidFill>
                      <a:prstDash val="solid"/>
                      <a:round/>
                      <a:headEnd type="none" w="med" len="med"/>
                      <a:tailEnd type="none" w="med" len="med"/>
                    </a:lnB>
                    <a:noFill/>
                  </a:tcPr>
                </a:tc>
                <a:extLst>
                  <a:ext uri="{0D108BD9-81ED-4DB2-BD59-A6C34878D82A}">
                    <a16:rowId xmlns:a16="http://schemas.microsoft.com/office/drawing/2014/main" val="3916502617"/>
                  </a:ext>
                </a:extLst>
              </a:tr>
              <a:tr h="1697033">
                <a:tc>
                  <a:txBody>
                    <a:bodyPr/>
                    <a:lstStyle/>
                    <a:p>
                      <a:pPr algn="ctr"/>
                      <a:r>
                        <a:rPr lang="en-GB" sz="1000" b="1" noProof="0">
                          <a:solidFill>
                            <a:schemeClr val="bg1"/>
                          </a:solidFill>
                          <a:latin typeface="United Curriculum" pitchFamily="2" charset="0"/>
                        </a:rPr>
                        <a:t>Spring</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gridSpan="3">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Persuasion</a:t>
                      </a:r>
                      <a:r>
                        <a:rPr lang="en-GB" sz="95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a:t>
                      </a:r>
                    </a:p>
                    <a:p>
                      <a:pPr algn="ctr">
                        <a:lnSpc>
                          <a:spcPct val="100000"/>
                        </a:lnSpc>
                        <a:spcAft>
                          <a:spcPts val="600"/>
                        </a:spcAft>
                      </a:pPr>
                      <a:r>
                        <a:rPr lang="en-GB" sz="900" i="0" noProof="0">
                          <a:solidFill>
                            <a:schemeClr val="accent1"/>
                          </a:solidFill>
                          <a:effectLst/>
                          <a:latin typeface="Roboto"/>
                          <a:ea typeface="Roboto"/>
                          <a:cs typeface="Times New Roman"/>
                        </a:rPr>
                        <a:t>The King Who Banned the Dark </a:t>
                      </a:r>
                      <a:r>
                        <a:rPr lang="en-GB" sz="900" b="0" i="0" noProof="0">
                          <a:solidFill>
                            <a:schemeClr val="accent1"/>
                          </a:solidFill>
                          <a:effectLst/>
                          <a:latin typeface="Roboto"/>
                          <a:ea typeface="Roboto"/>
                          <a:cs typeface="Times New Roman"/>
                        </a:rPr>
                        <a:t>–</a:t>
                      </a:r>
                      <a:r>
                        <a:rPr lang="en-GB" sz="900" i="0" noProof="0">
                          <a:solidFill>
                            <a:schemeClr val="accent1"/>
                          </a:solidFill>
                          <a:effectLst/>
                          <a:latin typeface="Roboto"/>
                          <a:ea typeface="Roboto"/>
                          <a:cs typeface="Times New Roman"/>
                        </a:rPr>
                        <a:t> </a:t>
                      </a:r>
                      <a:r>
                        <a:rPr lang="en-GB" sz="900" b="0" i="0" noProof="0">
                          <a:solidFill>
                            <a:srgbClr val="3E9C64"/>
                          </a:solidFill>
                          <a:effectLst/>
                          <a:latin typeface="Roboto"/>
                          <a:ea typeface="Roboto"/>
                        </a:rPr>
                        <a:t>Emily Haworth Booth</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(3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600"/>
                        </a:spcAft>
                      </a:pPr>
                      <a:endParaRPr lang="en-US" sz="900" b="1" i="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tc hMerge="1">
                  <a:txBody>
                    <a:bodyPr/>
                    <a:lstStyle/>
                    <a:p>
                      <a:pPr algn="ctr">
                        <a:lnSpc>
                          <a:spcPct val="100000"/>
                        </a:lnSpc>
                        <a:spcAft>
                          <a:spcPts val="600"/>
                        </a:spcAft>
                      </a:pPr>
                      <a:r>
                        <a:rPr lang="en-US" sz="950" b="1" i="0">
                          <a:solidFill>
                            <a:schemeClr val="bg1"/>
                          </a:solidFill>
                          <a:effectLst/>
                          <a:latin typeface="Roboto" panose="02000000000000000000" pitchFamily="2" charset="0"/>
                          <a:ea typeface="Roboto" panose="02000000000000000000" pitchFamily="2" charset="0"/>
                          <a:cs typeface="Times New Roman" panose="02020603050405020304" pitchFamily="18" charset="0"/>
                        </a:rPr>
                        <a:t>Creating Persuasive Texts</a:t>
                      </a:r>
                      <a:r>
                        <a:rPr lang="en-US" sz="950" i="0">
                          <a:solidFill>
                            <a:schemeClr val="bg1"/>
                          </a:solidFill>
                          <a:effectLst/>
                          <a:latin typeface="Roboto" panose="02000000000000000000" pitchFamily="2" charset="0"/>
                          <a:ea typeface="Roboto" panose="02000000000000000000" pitchFamily="2" charset="0"/>
                          <a:cs typeface="Times New Roman" panose="02020603050405020304" pitchFamily="18" charset="0"/>
                        </a:rPr>
                        <a:t>:</a:t>
                      </a:r>
                    </a:p>
                    <a:p>
                      <a:pPr algn="ctr">
                        <a:lnSpc>
                          <a:spcPct val="100000"/>
                        </a:lnSpc>
                        <a:spcAft>
                          <a:spcPts val="600"/>
                        </a:spcAft>
                      </a:pPr>
                      <a:r>
                        <a:rPr lang="en-US" sz="900" i="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The King Who Banned the Dark  - </a:t>
                      </a:r>
                      <a:r>
                        <a:rPr lang="en-US" sz="900" b="0" i="0">
                          <a:solidFill>
                            <a:srgbClr val="3E9C64"/>
                          </a:solidFill>
                          <a:effectLst/>
                          <a:latin typeface="Roboto" panose="02000000000000000000" pitchFamily="2" charset="0"/>
                          <a:ea typeface="Roboto" panose="02000000000000000000" pitchFamily="2" charset="0"/>
                        </a:rPr>
                        <a:t>Emily Haworth Booth</a:t>
                      </a:r>
                    </a:p>
                    <a:p>
                      <a:pPr algn="ctr">
                        <a:lnSpc>
                          <a:spcPct val="100000"/>
                        </a:lnSpc>
                        <a:spcAft>
                          <a:spcPts val="600"/>
                        </a:spcAft>
                      </a:pPr>
                      <a:r>
                        <a:rPr lang="en-US" sz="900" i="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 </a:t>
                      </a:r>
                      <a:endParaRPr lang="en-US" sz="900" b="1" i="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Writing to Entertain: </a:t>
                      </a:r>
                      <a:endParaRPr lang="en-GB" sz="95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rtl="0" fontAlgn="base"/>
                      <a:r>
                        <a:rPr lang="en-GB" sz="900" i="0" noProof="0">
                          <a:solidFill>
                            <a:srgbClr val="3E9C64"/>
                          </a:solidFill>
                          <a:effectLst/>
                          <a:latin typeface="Roboto"/>
                          <a:ea typeface="Roboto"/>
                          <a:cs typeface="Times New Roman"/>
                        </a:rPr>
                        <a:t>The Dragon Machine </a:t>
                      </a:r>
                      <a:r>
                        <a:rPr lang="en-GB" sz="900" b="0" i="0" noProof="0">
                          <a:solidFill>
                            <a:schemeClr val="accent1"/>
                          </a:solidFill>
                          <a:effectLst/>
                          <a:latin typeface="Roboto"/>
                          <a:ea typeface="Roboto"/>
                          <a:cs typeface="Times New Roman"/>
                        </a:rPr>
                        <a:t>–</a:t>
                      </a:r>
                      <a:r>
                        <a:rPr lang="en-GB" sz="900" i="0" noProof="0">
                          <a:solidFill>
                            <a:srgbClr val="3E9C64"/>
                          </a:solidFill>
                          <a:effectLst/>
                          <a:latin typeface="Roboto"/>
                          <a:ea typeface="Roboto"/>
                          <a:cs typeface="Times New Roman"/>
                        </a:rPr>
                        <a:t> </a:t>
                      </a:r>
                      <a:r>
                        <a:rPr lang="en-GB" sz="900" b="0" i="0" noProof="0">
                          <a:solidFill>
                            <a:srgbClr val="3E9C64"/>
                          </a:solidFill>
                          <a:effectLst/>
                          <a:latin typeface="Roboto"/>
                          <a:ea typeface="Roboto"/>
                        </a:rPr>
                        <a:t>Helen Ward</a:t>
                      </a:r>
                    </a:p>
                    <a:p>
                      <a:pPr algn="ctr" rtl="0" fontAlgn="base"/>
                      <a:endParaRPr lang="en-GB" sz="900" b="0" i="0" noProof="0">
                        <a:solidFill>
                          <a:srgbClr val="3E9C64"/>
                        </a:solidFill>
                        <a:effectLst/>
                        <a:highlight>
                          <a:srgbClr val="8262A6"/>
                        </a:highlight>
                        <a:latin typeface="Roboto" panose="02000000000000000000" pitchFamily="2" charset="0"/>
                        <a:ea typeface="Roboto" panose="02000000000000000000" pitchFamily="2" charset="0"/>
                      </a:endParaRPr>
                    </a:p>
                    <a:p>
                      <a:pPr algn="ctr" rtl="0" fontAlgn="base"/>
                      <a:r>
                        <a:rPr lang="en-GB" sz="900" b="1" i="0" noProof="0">
                          <a:solidFill>
                            <a:schemeClr val="tx1"/>
                          </a:solidFill>
                          <a:effectLst/>
                          <a:highlight>
                            <a:srgbClr val="3E9C64"/>
                          </a:highlight>
                          <a:latin typeface="Roboto" panose="02000000000000000000" pitchFamily="2" charset="0"/>
                          <a:ea typeface="Roboto" panose="02000000000000000000" pitchFamily="2" charset="0"/>
                          <a:cs typeface="Times New Roman" panose="02020603050405020304" pitchFamily="18" charset="0"/>
                        </a:rPr>
                        <a:t>Poetry Link</a:t>
                      </a:r>
                    </a:p>
                    <a:p>
                      <a:pPr algn="ctr" rtl="0" fontAlgn="base"/>
                      <a:r>
                        <a:rPr lang="en-GB" sz="900" b="1" i="0" noProof="0">
                          <a:solidFill>
                            <a:schemeClr val="bg1"/>
                          </a:solidFill>
                          <a:effectLst/>
                          <a:latin typeface="Roboto"/>
                          <a:ea typeface="Roboto"/>
                          <a:cs typeface="Times New Roman"/>
                        </a:rPr>
                        <a:t> </a:t>
                      </a:r>
                      <a:endParaRPr lang="en-GB" sz="900" b="0" i="0" noProof="0">
                        <a:solidFill>
                          <a:schemeClr val="bg1"/>
                        </a:solidFill>
                        <a:effectLst/>
                        <a:latin typeface="Roboto"/>
                        <a:ea typeface="Roboto"/>
                        <a:cs typeface="Times New Roman"/>
                      </a:endParaRPr>
                    </a:p>
                    <a:p>
                      <a:pPr marL="0" marR="0" lvl="0" indent="0" algn="ctr" defTabSz="914400" rtl="0" eaLnBrk="1" fontAlgn="auto" latinLnBrk="0" hangingPunct="1">
                        <a:lnSpc>
                          <a:spcPct val="100000"/>
                        </a:lnSpc>
                        <a:spcBef>
                          <a:spcPts val="0"/>
                        </a:spcBef>
                        <a:spcAft>
                          <a:spcPts val="300"/>
                        </a:spcAft>
                        <a:buClrTx/>
                        <a:buSzTx/>
                        <a:buFontTx/>
                        <a:buNone/>
                        <a:tabLst/>
                        <a:defRPr/>
                      </a:pPr>
                      <a:r>
                        <a:rPr lang="en-GB" sz="900" b="0" noProof="0">
                          <a:solidFill>
                            <a:srgbClr val="3E9C64"/>
                          </a:solidFill>
                          <a:latin typeface="Roboto"/>
                          <a:ea typeface="Roboto"/>
                        </a:rPr>
                        <a:t>Tiger, Tiger, Burning Bright - Poetry Anthology </a:t>
                      </a:r>
                      <a:r>
                        <a:rPr lang="en-GB" sz="900" b="0" i="0" noProof="0">
                          <a:solidFill>
                            <a:schemeClr val="accent1"/>
                          </a:solidFill>
                          <a:effectLst/>
                          <a:latin typeface="Roboto"/>
                          <a:ea typeface="Roboto"/>
                          <a:cs typeface="Times New Roman"/>
                        </a:rPr>
                        <a:t>–</a:t>
                      </a:r>
                      <a:r>
                        <a:rPr lang="en-GB" sz="900" b="0" noProof="0">
                          <a:solidFill>
                            <a:srgbClr val="3E9C64"/>
                          </a:solidFill>
                          <a:latin typeface="Roboto"/>
                          <a:ea typeface="Roboto"/>
                        </a:rPr>
                        <a:t> Fiona Waters</a:t>
                      </a:r>
                      <a:r>
                        <a:rPr lang="en-GB" sz="900" b="0" i="0" noProof="0">
                          <a:solidFill>
                            <a:srgbClr val="3E9C64"/>
                          </a:solidFill>
                          <a:effectLst/>
                          <a:latin typeface="Roboto"/>
                          <a:ea typeface="Roboto"/>
                          <a:cs typeface="Times New Roman"/>
                        </a:rPr>
                        <a:t> </a:t>
                      </a:r>
                    </a:p>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600"/>
                        </a:spcAft>
                      </a:pPr>
                      <a:r>
                        <a:rPr lang="en-US" sz="900" i="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 </a:t>
                      </a:r>
                      <a:endParaRPr lang="en-US" sz="900" b="1" i="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lumMod val="40000"/>
                        <a:lumOff val="60000"/>
                      </a:schemeClr>
                    </a:solidFill>
                  </a:tcPr>
                </a:tc>
                <a:tc>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Writing About Real Life:</a:t>
                      </a:r>
                    </a:p>
                    <a:p>
                      <a:pPr algn="ctr" rtl="0" fontAlgn="base"/>
                      <a:r>
                        <a:rPr lang="en-GB" sz="900" i="0" noProof="0">
                          <a:solidFill>
                            <a:schemeClr val="accent1"/>
                          </a:solidFill>
                          <a:effectLst/>
                          <a:latin typeface="Roboto"/>
                          <a:ea typeface="Roboto"/>
                          <a:cs typeface="Times New Roman"/>
                        </a:rPr>
                        <a:t>What Do Grown Ups Do All Day? </a:t>
                      </a:r>
                      <a:r>
                        <a:rPr lang="en-GB" sz="900" b="0" i="0" noProof="0">
                          <a:solidFill>
                            <a:schemeClr val="accent1"/>
                          </a:solidFill>
                          <a:effectLst/>
                          <a:latin typeface="Roboto"/>
                          <a:ea typeface="Roboto"/>
                          <a:cs typeface="Times New Roman"/>
                        </a:rPr>
                        <a:t>–</a:t>
                      </a:r>
                      <a:r>
                        <a:rPr lang="en-GB" sz="900" i="0" noProof="0">
                          <a:solidFill>
                            <a:schemeClr val="accent1"/>
                          </a:solidFill>
                          <a:effectLst/>
                          <a:latin typeface="Roboto"/>
                          <a:ea typeface="Roboto"/>
                          <a:cs typeface="Times New Roman"/>
                        </a:rPr>
                        <a:t> </a:t>
                      </a:r>
                      <a:r>
                        <a:rPr lang="en-GB" sz="900" b="0" i="0" noProof="0">
                          <a:solidFill>
                            <a:srgbClr val="3E9C64"/>
                          </a:solidFill>
                          <a:effectLst/>
                          <a:latin typeface="Roboto"/>
                          <a:ea typeface="Roboto"/>
                        </a:rPr>
                        <a:t>Virginie</a:t>
                      </a:r>
                    </a:p>
                    <a:p>
                      <a:pPr algn="ctr" rtl="0" fontAlgn="base"/>
                      <a:r>
                        <a:rPr lang="en-GB" sz="900" b="0" i="0" noProof="0" err="1">
                          <a:solidFill>
                            <a:srgbClr val="3E9C64"/>
                          </a:solidFill>
                          <a:effectLst/>
                          <a:latin typeface="Roboto"/>
                          <a:ea typeface="Roboto"/>
                        </a:rPr>
                        <a:t>Morgand</a:t>
                      </a:r>
                      <a:r>
                        <a:rPr lang="en-GB" sz="900" b="0" i="0" noProof="0">
                          <a:solidFill>
                            <a:srgbClr val="FFFFFF"/>
                          </a:solidFill>
                          <a:effectLst/>
                          <a:latin typeface="Roboto"/>
                          <a:ea typeface="Roboto"/>
                        </a:rPr>
                        <a:t>​</a:t>
                      </a:r>
                      <a:endParaRPr kumimoji="0" lang="en-GB" sz="900" b="0" i="0" u="none" strike="noStrike" kern="1200" cap="none" spc="0" normalizeH="0" baseline="0" noProof="0">
                        <a:ln>
                          <a:noFill/>
                        </a:ln>
                        <a:solidFill>
                          <a:srgbClr val="FFFFFF"/>
                        </a:solidFill>
                        <a:effectLst/>
                        <a:uLnTx/>
                        <a:uFillTx/>
                        <a:latin typeface="Roboto"/>
                        <a:ea typeface="Roboto"/>
                        <a:cs typeface="+mn-cs"/>
                      </a:endParaRPr>
                    </a:p>
                    <a:p>
                      <a:pPr algn="ctr" rtl="0" fontAlgn="base"/>
                      <a:endParaRPr kumimoji="0" lang="en-GB" sz="400" b="0" i="0" u="none" strike="noStrike" kern="1200" cap="none" spc="0" normalizeH="0" baseline="0" noProof="0">
                        <a:ln>
                          <a:noFill/>
                        </a:ln>
                        <a:solidFill>
                          <a:srgbClr val="FFFFFF"/>
                        </a:solidFill>
                        <a:effectLst/>
                        <a:uLnTx/>
                        <a:uFillTx/>
                        <a:latin typeface="Roboto" panose="02000000000000000000" pitchFamily="2" charset="0"/>
                        <a:ea typeface="Roboto" panose="02000000000000000000" pitchFamily="2" charset="0"/>
                        <a:cs typeface="+mn-cs"/>
                      </a:endParaRPr>
                    </a:p>
                    <a:p>
                      <a:pPr algn="ctr" rtl="0" fontAlgn="base"/>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(1 week)</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rtl="0" fontAlgn="base"/>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Writing Instructions: </a:t>
                      </a:r>
                    </a:p>
                    <a:p>
                      <a:pPr algn="ctr" rtl="0" fontAlgn="base"/>
                      <a:endParaRPr lang="en-GB" sz="950" b="1" i="0" u="none" strike="noStrike"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rtl="0" fontAlgn="base"/>
                      <a:r>
                        <a:rPr lang="en-GB" sz="900" b="0" i="0" u="none" strike="noStrike" noProof="0">
                          <a:solidFill>
                            <a:schemeClr val="accent1"/>
                          </a:solidFill>
                          <a:effectLst/>
                          <a:latin typeface="Roboto" panose="02000000000000000000" pitchFamily="2" charset="0"/>
                          <a:ea typeface="Roboto" panose="02000000000000000000" pitchFamily="2" charset="0"/>
                        </a:rPr>
                        <a:t>How to Babysit a Grandma – Jean Reagan</a:t>
                      </a:r>
                    </a:p>
                    <a:p>
                      <a:pPr algn="ctr" rtl="0" fontAlgn="base"/>
                      <a:endParaRPr lang="en-GB" sz="300" b="0" i="0" u="none" strike="noStrike" noProof="0">
                        <a:solidFill>
                          <a:schemeClr val="accent1"/>
                        </a:solidFill>
                        <a:effectLst/>
                        <a:latin typeface="Roboto" panose="02000000000000000000" pitchFamily="2" charset="0"/>
                        <a:ea typeface="Roboto" panose="02000000000000000000" pitchFamily="2" charset="0"/>
                      </a:endParaRP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(1 week)</a:t>
                      </a:r>
                    </a:p>
                    <a:p>
                      <a:pPr algn="ctr" rtl="0" fontAlgn="base"/>
                      <a:endPar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a:lnSpc>
                          <a:spcPct val="100000"/>
                        </a:lnSpc>
                        <a:spcAft>
                          <a:spcPts val="600"/>
                        </a:spcAft>
                      </a:pPr>
                      <a:r>
                        <a:rPr lang="en-GB" sz="9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Fact Files:</a:t>
                      </a:r>
                    </a:p>
                    <a:p>
                      <a:pPr algn="ctr" rtl="0" fontAlgn="base"/>
                      <a:r>
                        <a:rPr lang="en-GB" sz="900" i="0" noProof="0">
                          <a:solidFill>
                            <a:schemeClr val="accent1"/>
                          </a:solidFill>
                          <a:effectLst/>
                          <a:latin typeface="Roboto"/>
                          <a:ea typeface="Roboto"/>
                          <a:cs typeface="Times New Roman"/>
                        </a:rPr>
                        <a:t>Monstrous Book of Monsters </a:t>
                      </a:r>
                      <a:r>
                        <a:rPr lang="en-GB" sz="900" b="0" i="0" noProof="0">
                          <a:solidFill>
                            <a:schemeClr val="accent1"/>
                          </a:solidFill>
                          <a:effectLst/>
                          <a:latin typeface="Roboto"/>
                          <a:ea typeface="Roboto"/>
                          <a:cs typeface="Times New Roman"/>
                        </a:rPr>
                        <a:t>–</a:t>
                      </a:r>
                      <a:r>
                        <a:rPr lang="en-GB" sz="900" i="0" noProof="0">
                          <a:solidFill>
                            <a:schemeClr val="accent1"/>
                          </a:solidFill>
                          <a:effectLst/>
                          <a:latin typeface="Roboto"/>
                          <a:ea typeface="Roboto"/>
                          <a:cs typeface="Times New Roman"/>
                        </a:rPr>
                        <a:t> </a:t>
                      </a:r>
                      <a:r>
                        <a:rPr lang="en-GB" sz="900" b="0" i="0" noProof="0">
                          <a:solidFill>
                            <a:srgbClr val="3E9C64"/>
                          </a:solidFill>
                          <a:effectLst/>
                          <a:latin typeface="Roboto"/>
                          <a:ea typeface="Roboto"/>
                        </a:rPr>
                        <a:t>Johnny Duddle &amp; Aleksei </a:t>
                      </a:r>
                      <a:r>
                        <a:rPr lang="en-GB" sz="900" b="0" i="0" noProof="0" err="1">
                          <a:solidFill>
                            <a:srgbClr val="3E9C64"/>
                          </a:solidFill>
                          <a:effectLst/>
                          <a:latin typeface="Roboto"/>
                          <a:ea typeface="Roboto"/>
                        </a:rPr>
                        <a:t>Bitskoff</a:t>
                      </a:r>
                      <a:endParaRPr lang="en-GB" sz="900" b="0" i="0" noProof="0">
                        <a:solidFill>
                          <a:srgbClr val="3E9C64"/>
                        </a:solidFill>
                        <a:effectLst/>
                        <a:latin typeface="Roboto"/>
                        <a:ea typeface="Roboto"/>
                      </a:endParaRPr>
                    </a:p>
                    <a:p>
                      <a:pPr algn="ctr" rtl="0" fontAlgn="base"/>
                      <a:endParaRPr lang="en-GB" sz="300" b="0" i="0" noProof="0">
                        <a:solidFill>
                          <a:srgbClr val="3E9C64"/>
                        </a:solidFill>
                        <a:effectLst/>
                        <a:latin typeface="Roboto" panose="02000000000000000000" pitchFamily="2" charset="0"/>
                        <a:ea typeface="Roboto" panose="02000000000000000000" pitchFamily="2" charset="0"/>
                      </a:endParaRP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Inventing Narratives:</a:t>
                      </a:r>
                    </a:p>
                    <a:p>
                      <a:pPr algn="ctr">
                        <a:lnSpc>
                          <a:spcPct val="100000"/>
                        </a:lnSpc>
                        <a:spcAft>
                          <a:spcPts val="600"/>
                        </a:spcAft>
                      </a:pPr>
                      <a:r>
                        <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The Night Gardener – The Fan Brothers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52264"/>
                      </a:solidFill>
                      <a:prstDash val="solid"/>
                      <a:round/>
                      <a:headEnd type="none" w="med" len="med"/>
                      <a:tailEnd type="none" w="med" len="med"/>
                    </a:lnL>
                    <a:lnR w="12700" cap="flat" cmpd="sng" algn="ctr">
                      <a:solidFill>
                        <a:srgbClr val="052264"/>
                      </a:solidFill>
                      <a:prstDash val="solid"/>
                      <a:round/>
                      <a:headEnd type="none" w="med" len="med"/>
                      <a:tailEnd type="none" w="med" len="med"/>
                    </a:lnR>
                    <a:lnT w="12700" cap="flat" cmpd="sng" algn="ctr">
                      <a:solidFill>
                        <a:srgbClr val="052264"/>
                      </a:solidFill>
                      <a:prstDash val="solid"/>
                      <a:round/>
                      <a:headEnd type="none" w="med" len="med"/>
                      <a:tailEnd type="none" w="med" len="med"/>
                    </a:lnT>
                    <a:lnB w="12700" cap="flat" cmpd="sng" algn="ctr">
                      <a:solidFill>
                        <a:srgbClr val="052264"/>
                      </a:solidFill>
                      <a:prstDash val="solid"/>
                      <a:round/>
                      <a:headEnd type="none" w="med" len="med"/>
                      <a:tailEnd type="none" w="med" len="med"/>
                    </a:lnB>
                    <a:noFill/>
                  </a:tcPr>
                </a:tc>
                <a:extLst>
                  <a:ext uri="{0D108BD9-81ED-4DB2-BD59-A6C34878D82A}">
                    <a16:rowId xmlns:a16="http://schemas.microsoft.com/office/drawing/2014/main" val="2879660222"/>
                  </a:ext>
                </a:extLst>
              </a:tr>
              <a:tr h="1697033">
                <a:tc>
                  <a:txBody>
                    <a:bodyPr/>
                    <a:lstStyle/>
                    <a:p>
                      <a:pPr algn="ctr"/>
                      <a:r>
                        <a:rPr lang="en-GB" sz="1000" b="1" noProof="0">
                          <a:solidFill>
                            <a:schemeClr val="bg1"/>
                          </a:solidFill>
                          <a:latin typeface="United Curriculum" pitchFamily="2" charset="0"/>
                        </a:rPr>
                        <a:t>Summer</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gridSpan="2">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Developing Description:</a:t>
                      </a:r>
                    </a:p>
                    <a:p>
                      <a:pPr marL="0" marR="0" lvl="0" indent="0" algn="ctr" defTabSz="914400" rtl="0" eaLnBrk="1" fontAlgn="base" latinLnBrk="0" hangingPunct="1">
                        <a:lnSpc>
                          <a:spcPct val="100000"/>
                        </a:lnSpc>
                        <a:spcBef>
                          <a:spcPts val="0"/>
                        </a:spcBef>
                        <a:spcAft>
                          <a:spcPts val="0"/>
                        </a:spcAft>
                        <a:buClrTx/>
                        <a:buSzTx/>
                        <a:buFontTx/>
                        <a:buNone/>
                        <a:tabLst/>
                        <a:defRPr/>
                      </a:pPr>
                      <a:r>
                        <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The Tunnel – Anthony Browne</a:t>
                      </a:r>
                    </a:p>
                    <a:p>
                      <a:pPr marL="0" marR="0" lvl="0" indent="0" algn="ctr" defTabSz="914400" rtl="0" eaLnBrk="1" fontAlgn="base" latinLnBrk="0" hangingPunct="1">
                        <a:lnSpc>
                          <a:spcPct val="100000"/>
                        </a:lnSpc>
                        <a:spcBef>
                          <a:spcPts val="0"/>
                        </a:spcBef>
                        <a:spcAft>
                          <a:spcPts val="0"/>
                        </a:spcAft>
                        <a:buClrTx/>
                        <a:buSzTx/>
                        <a:buFontTx/>
                        <a:buNone/>
                        <a:tabLst/>
                        <a:defRPr/>
                      </a:pPr>
                      <a:endPar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base" latinLnBrk="0" hangingPunct="1">
                        <a:lnSpc>
                          <a:spcPct val="100000"/>
                        </a:lnSpc>
                        <a:spcBef>
                          <a:spcPts val="0"/>
                        </a:spcBef>
                        <a:spcAft>
                          <a:spcPts val="0"/>
                        </a:spcAft>
                        <a:buClrTx/>
                        <a:buSzTx/>
                        <a:buFontTx/>
                        <a:buNone/>
                        <a:tabLst/>
                        <a:defRPr/>
                      </a:pPr>
                      <a:r>
                        <a:rPr lang="en-GB" sz="900" i="0" noProof="0">
                          <a:solidFill>
                            <a:schemeClr val="accent1"/>
                          </a:solidFill>
                          <a:effectLst/>
                          <a:highlight>
                            <a:srgbClr val="3E9C64"/>
                          </a:highlight>
                          <a:latin typeface="Roboto"/>
                          <a:ea typeface="Roboto"/>
                          <a:cs typeface="Times New Roman"/>
                        </a:rPr>
                        <a:t> </a:t>
                      </a:r>
                      <a:r>
                        <a:rPr lang="en-GB" sz="900" b="1" i="0" noProof="0">
                          <a:solidFill>
                            <a:schemeClr val="tx1"/>
                          </a:solidFill>
                          <a:effectLst/>
                          <a:highlight>
                            <a:srgbClr val="3E9C64"/>
                          </a:highlight>
                          <a:latin typeface="Roboto"/>
                          <a:ea typeface="Roboto"/>
                          <a:cs typeface="Times New Roman"/>
                        </a:rPr>
                        <a:t>Poetry Link </a:t>
                      </a:r>
                      <a:endParaRPr lang="en-GB" sz="900" b="0" i="0" noProof="0">
                        <a:solidFill>
                          <a:srgbClr val="3E9C64"/>
                        </a:solidFill>
                        <a:effectLst/>
                        <a:highlight>
                          <a:srgbClr val="3E9C64"/>
                        </a:highlight>
                        <a:latin typeface="Roboto"/>
                        <a:ea typeface="Roboto"/>
                        <a:cs typeface="Times New Roman"/>
                      </a:endParaRPr>
                    </a:p>
                    <a:p>
                      <a:pPr algn="ctr" rtl="0" fontAlgn="base"/>
                      <a:endParaRPr lang="en-GB" sz="900" b="0" i="0" noProof="0">
                        <a:solidFill>
                          <a:srgbClr val="3E9C64"/>
                        </a:solidFill>
                        <a:effectLst/>
                        <a:latin typeface="Roboto" panose="02000000000000000000" pitchFamily="2" charset="0"/>
                        <a:ea typeface="Roboto" panose="02000000000000000000" pitchFamily="2" charset="0"/>
                      </a:endParaRPr>
                    </a:p>
                    <a:p>
                      <a:pPr algn="ctr">
                        <a:spcAft>
                          <a:spcPts val="300"/>
                        </a:spcAft>
                      </a:pPr>
                      <a:r>
                        <a:rPr lang="en-GB" sz="900" b="0" noProof="0">
                          <a:solidFill>
                            <a:schemeClr val="accent1"/>
                          </a:solidFill>
                          <a:latin typeface="Roboto" panose="02000000000000000000" pitchFamily="2" charset="0"/>
                          <a:ea typeface="Roboto" panose="02000000000000000000" pitchFamily="2" charset="0"/>
                        </a:rPr>
                        <a:t>An Emotional Menagerie – The School of Life</a:t>
                      </a:r>
                    </a:p>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52264"/>
                      </a:solidFill>
                      <a:prstDash val="solid"/>
                      <a:round/>
                      <a:headEnd type="none" w="med" len="med"/>
                      <a:tailEnd type="none" w="med" len="med"/>
                    </a:lnL>
                    <a:lnR w="12700" cap="flat" cmpd="sng" algn="ctr">
                      <a:solidFill>
                        <a:srgbClr val="052264"/>
                      </a:solidFill>
                      <a:prstDash val="solid"/>
                      <a:round/>
                      <a:headEnd type="none" w="med" len="med"/>
                      <a:tailEnd type="none" w="med" len="med"/>
                    </a:lnR>
                    <a:lnT w="12700" cap="flat" cmpd="sng" algn="ctr">
                      <a:solidFill>
                        <a:srgbClr val="052264"/>
                      </a:solidFill>
                      <a:prstDash val="solid"/>
                      <a:round/>
                      <a:headEnd type="none" w="med" len="med"/>
                      <a:tailEnd type="none" w="med" len="med"/>
                    </a:lnT>
                    <a:lnB w="12700" cap="flat" cmpd="sng" algn="ctr">
                      <a:solidFill>
                        <a:srgbClr val="052264"/>
                      </a:solidFill>
                      <a:prstDash val="solid"/>
                      <a:round/>
                      <a:headEnd type="none" w="med" len="med"/>
                      <a:tailEnd type="none" w="med" len="med"/>
                    </a:lnB>
                    <a:noFill/>
                  </a:tcPr>
                </a:tc>
                <a:tc gridSpan="2">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Recounts:</a:t>
                      </a:r>
                    </a:p>
                    <a:p>
                      <a:pPr algn="ctr">
                        <a:lnSpc>
                          <a:spcPct val="100000"/>
                        </a:lnSpc>
                        <a:spcAft>
                          <a:spcPts val="600"/>
                        </a:spcAft>
                      </a:pPr>
                      <a:r>
                        <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Augustus &amp; His Smile – Catherine Rayner</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Developing Vocabulary:</a:t>
                      </a:r>
                    </a:p>
                    <a:p>
                      <a:pPr algn="ctr">
                        <a:lnSpc>
                          <a:spcPct val="100000"/>
                        </a:lnSpc>
                        <a:spcAft>
                          <a:spcPts val="600"/>
                        </a:spcAft>
                      </a:pPr>
                      <a:r>
                        <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Never Smile at a Monkey – Steve Jenkins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lnSpc>
                          <a:spcPct val="100000"/>
                        </a:lnSpc>
                        <a:spcAft>
                          <a:spcPts val="600"/>
                        </a:spcAft>
                      </a:pPr>
                      <a:r>
                        <a:rPr lang="en-GB" sz="950" b="1" i="0" strike="noStrike"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Writing to Inform: </a:t>
                      </a:r>
                    </a:p>
                    <a:p>
                      <a:pPr algn="ctr">
                        <a:lnSpc>
                          <a:spcPct val="100000"/>
                        </a:lnSpc>
                        <a:spcAft>
                          <a:spcPts val="600"/>
                        </a:spcAft>
                      </a:pPr>
                      <a:r>
                        <a:rPr lang="en-GB" sz="900" i="0" noProof="0">
                          <a:solidFill>
                            <a:schemeClr val="accent1"/>
                          </a:solidFill>
                          <a:effectLst/>
                          <a:latin typeface="Roboto"/>
                          <a:ea typeface="Roboto"/>
                          <a:cs typeface="Times New Roman"/>
                        </a:rPr>
                        <a:t>Africa, Amazing Africa </a:t>
                      </a:r>
                      <a:r>
                        <a:rPr lang="en-GB" sz="900" b="0" i="0" noProof="0">
                          <a:solidFill>
                            <a:schemeClr val="accent1"/>
                          </a:solidFill>
                          <a:effectLst/>
                          <a:latin typeface="Roboto"/>
                          <a:ea typeface="Roboto"/>
                          <a:cs typeface="Times New Roman"/>
                        </a:rPr>
                        <a:t>–</a:t>
                      </a:r>
                      <a:r>
                        <a:rPr lang="en-GB" sz="900" i="0" noProof="0">
                          <a:solidFill>
                            <a:schemeClr val="accent1"/>
                          </a:solidFill>
                          <a:effectLst/>
                          <a:latin typeface="Roboto"/>
                          <a:ea typeface="Roboto"/>
                          <a:cs typeface="Times New Roman"/>
                        </a:rPr>
                        <a:t> Atinuke </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endParaRPr lang="en-GB" sz="900" b="1"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600"/>
                        </a:spcAft>
                      </a:pPr>
                      <a:r>
                        <a:rPr lang="en-US" sz="950" b="1" i="0">
                          <a:solidFill>
                            <a:schemeClr val="bg1"/>
                          </a:solidFill>
                          <a:effectLst/>
                          <a:latin typeface="Roboto" panose="02000000000000000000" pitchFamily="2" charset="0"/>
                          <a:ea typeface="Roboto" panose="02000000000000000000" pitchFamily="2" charset="0"/>
                          <a:cs typeface="Times New Roman" panose="02020603050405020304" pitchFamily="18" charset="0"/>
                        </a:rPr>
                        <a:t>Developing Persuasive Language</a:t>
                      </a:r>
                      <a:r>
                        <a:rPr lang="en-US" sz="950" i="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p>
                    <a:p>
                      <a:pPr algn="ctr" rtl="0" fontAlgn="base"/>
                      <a:r>
                        <a:rPr lang="en-US" sz="900" i="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The Promise - </a:t>
                      </a:r>
                      <a:r>
                        <a:rPr lang="en-US" sz="900" b="0" i="0">
                          <a:solidFill>
                            <a:srgbClr val="3E9C64"/>
                          </a:solidFill>
                          <a:effectLst/>
                          <a:latin typeface="Roboto" panose="02000000000000000000" pitchFamily="2" charset="0"/>
                          <a:ea typeface="Roboto" panose="02000000000000000000" pitchFamily="2" charset="0"/>
                        </a:rPr>
                        <a:t>Nicola Davies</a:t>
                      </a:r>
                    </a:p>
                    <a:p>
                      <a:pPr algn="ctr" rtl="0" fontAlgn="base"/>
                      <a:endParaRPr lang="en-US" sz="900" b="0" i="0">
                        <a:solidFill>
                          <a:srgbClr val="3E9C64"/>
                        </a:solidFill>
                        <a:effectLst/>
                        <a:latin typeface="Roboto" panose="02000000000000000000" pitchFamily="2" charset="0"/>
                        <a:ea typeface="Roboto" panose="02000000000000000000" pitchFamily="2" charset="0"/>
                      </a:endParaRPr>
                    </a:p>
                    <a:p>
                      <a:pPr algn="ctr" rtl="0" fontAlgn="base"/>
                      <a:r>
                        <a:rPr lang="en-US" sz="900" b="0" i="0">
                          <a:solidFill>
                            <a:srgbClr val="3E9C64"/>
                          </a:solidFill>
                          <a:effectLst/>
                          <a:latin typeface="Roboto" panose="02000000000000000000" pitchFamily="2" charset="0"/>
                          <a:ea typeface="Roboto" panose="02000000000000000000" pitchFamily="2" charset="0"/>
                        </a:rPr>
                        <a:t> Wangari’s Trees of Peace – Jeanette Winter </a:t>
                      </a:r>
                      <a:r>
                        <a:rPr lang="en-US" sz="900" b="0" i="0">
                          <a:solidFill>
                            <a:srgbClr val="FFFFFF"/>
                          </a:solidFill>
                          <a:effectLst/>
                          <a:latin typeface="Roboto" panose="02000000000000000000" pitchFamily="2" charset="0"/>
                          <a:ea typeface="Roboto" panose="02000000000000000000" pitchFamily="2" charset="0"/>
                        </a:rPr>
                        <a:t>​</a:t>
                      </a:r>
                    </a:p>
                    <a:p>
                      <a:pPr algn="ctr">
                        <a:lnSpc>
                          <a:spcPct val="100000"/>
                        </a:lnSpc>
                        <a:spcAft>
                          <a:spcPts val="600"/>
                        </a:spcAft>
                      </a:pPr>
                      <a:endParaRPr lang="en-US" sz="900" b="1" i="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Narrative:</a:t>
                      </a:r>
                    </a:p>
                    <a:p>
                      <a:pPr algn="ctr">
                        <a:lnSpc>
                          <a:spcPct val="100000"/>
                        </a:lnSpc>
                        <a:spcAft>
                          <a:spcPts val="600"/>
                        </a:spcAft>
                      </a:pPr>
                      <a:r>
                        <a:rPr lang="en-GB" sz="900" b="0" i="0" noProof="0">
                          <a:solidFill>
                            <a:schemeClr val="accent1"/>
                          </a:solidFill>
                          <a:effectLst/>
                          <a:latin typeface="Roboto"/>
                          <a:ea typeface="Roboto"/>
                          <a:cs typeface="Times New Roman"/>
                        </a:rPr>
                        <a:t>The Midnight Fair – Gideon </a:t>
                      </a:r>
                      <a:r>
                        <a:rPr lang="en-GB" sz="900" b="0" i="0" noProof="0" err="1">
                          <a:solidFill>
                            <a:schemeClr val="accent1"/>
                          </a:solidFill>
                          <a:effectLst/>
                          <a:latin typeface="Roboto"/>
                          <a:ea typeface="Roboto"/>
                          <a:cs typeface="Times New Roman"/>
                        </a:rPr>
                        <a:t>Sterer</a:t>
                      </a:r>
                      <a:endParaRPr lang="en-GB" sz="900" b="0" i="0" noProof="0">
                        <a:solidFill>
                          <a:schemeClr val="accent1"/>
                        </a:solidFill>
                        <a:effectLst/>
                        <a:latin typeface="Roboto"/>
                        <a:ea typeface="Roboto"/>
                        <a:cs typeface="Times New Roman"/>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endPar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600"/>
                        </a:spcAft>
                      </a:pPr>
                      <a:r>
                        <a:rPr lang="en-US" sz="950" b="1" i="0" strike="noStrike">
                          <a:solidFill>
                            <a:schemeClr val="bg1"/>
                          </a:solidFill>
                          <a:effectLst/>
                          <a:latin typeface="Roboto" panose="02000000000000000000" pitchFamily="2" charset="0"/>
                          <a:ea typeface="Roboto" panose="02000000000000000000" pitchFamily="2" charset="0"/>
                          <a:cs typeface="Times New Roman" panose="02020603050405020304" pitchFamily="18" charset="0"/>
                        </a:rPr>
                        <a:t>Writing to Inform </a:t>
                      </a:r>
                    </a:p>
                    <a:p>
                      <a:pPr algn="ctr">
                        <a:lnSpc>
                          <a:spcPct val="100000"/>
                        </a:lnSpc>
                        <a:spcAft>
                          <a:spcPts val="600"/>
                        </a:spcAft>
                      </a:pPr>
                      <a:r>
                        <a:rPr lang="en-US" sz="900" i="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Africa, Amazing Africa - Atinuke </a:t>
                      </a:r>
                      <a:endParaRPr lang="en-US" sz="900" b="1" i="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Informative Writing</a:t>
                      </a:r>
                      <a:r>
                        <a:rPr lang="en-GB" sz="90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 </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Welcome To Our World – </a:t>
                      </a:r>
                      <a:r>
                        <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Arial" panose="020B0604020202020204" pitchFamily="34" charset="0"/>
                        </a:rPr>
                        <a:t>Moira Butterfield</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(1 week)</a:t>
                      </a:r>
                      <a:endPar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Arial" panose="020B0604020202020204" pitchFamily="34"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375968774"/>
                  </a:ext>
                </a:extLst>
              </a:tr>
            </a:tbl>
          </a:graphicData>
        </a:graphic>
      </p:graphicFrame>
    </p:spTree>
    <p:extLst>
      <p:ext uri="{BB962C8B-B14F-4D97-AF65-F5344CB8AC3E}">
        <p14:creationId xmlns:p14="http://schemas.microsoft.com/office/powerpoint/2010/main" val="2237628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F424E4E-11C7-4214-BA1B-68863E47BF20}"/>
              </a:ext>
            </a:extLst>
          </p:cNvPr>
          <p:cNvGraphicFramePr>
            <a:graphicFrameLocks noGrp="1"/>
          </p:cNvGraphicFramePr>
          <p:nvPr>
            <p:extLst>
              <p:ext uri="{D42A27DB-BD31-4B8C-83A1-F6EECF244321}">
                <p14:modId xmlns:p14="http://schemas.microsoft.com/office/powerpoint/2010/main" val="4038458842"/>
              </p:ext>
            </p:extLst>
          </p:nvPr>
        </p:nvGraphicFramePr>
        <p:xfrm>
          <a:off x="222248" y="893429"/>
          <a:ext cx="9185915" cy="5324489"/>
        </p:xfrm>
        <a:graphic>
          <a:graphicData uri="http://schemas.openxmlformats.org/drawingml/2006/table">
            <a:tbl>
              <a:tblPr firstRow="1" bandRow="1">
                <a:tableStyleId>{5C22544A-7EE6-4342-B048-85BDC9FD1C3A}</a:tableStyleId>
              </a:tblPr>
              <a:tblGrid>
                <a:gridCol w="229011">
                  <a:extLst>
                    <a:ext uri="{9D8B030D-6E8A-4147-A177-3AD203B41FA5}">
                      <a16:colId xmlns:a16="http://schemas.microsoft.com/office/drawing/2014/main" val="3992725249"/>
                    </a:ext>
                  </a:extLst>
                </a:gridCol>
                <a:gridCol w="814264">
                  <a:extLst>
                    <a:ext uri="{9D8B030D-6E8A-4147-A177-3AD203B41FA5}">
                      <a16:colId xmlns:a16="http://schemas.microsoft.com/office/drawing/2014/main" val="2651868341"/>
                    </a:ext>
                  </a:extLst>
                </a:gridCol>
                <a:gridCol w="814264">
                  <a:extLst>
                    <a:ext uri="{9D8B030D-6E8A-4147-A177-3AD203B41FA5}">
                      <a16:colId xmlns:a16="http://schemas.microsoft.com/office/drawing/2014/main" val="4129289550"/>
                    </a:ext>
                  </a:extLst>
                </a:gridCol>
                <a:gridCol w="814264">
                  <a:extLst>
                    <a:ext uri="{9D8B030D-6E8A-4147-A177-3AD203B41FA5}">
                      <a16:colId xmlns:a16="http://schemas.microsoft.com/office/drawing/2014/main" val="3606215477"/>
                    </a:ext>
                  </a:extLst>
                </a:gridCol>
                <a:gridCol w="814264">
                  <a:extLst>
                    <a:ext uri="{9D8B030D-6E8A-4147-A177-3AD203B41FA5}">
                      <a16:colId xmlns:a16="http://schemas.microsoft.com/office/drawing/2014/main" val="3772626618"/>
                    </a:ext>
                  </a:extLst>
                </a:gridCol>
                <a:gridCol w="814264">
                  <a:extLst>
                    <a:ext uri="{9D8B030D-6E8A-4147-A177-3AD203B41FA5}">
                      <a16:colId xmlns:a16="http://schemas.microsoft.com/office/drawing/2014/main" val="2563548700"/>
                    </a:ext>
                  </a:extLst>
                </a:gridCol>
                <a:gridCol w="814264">
                  <a:extLst>
                    <a:ext uri="{9D8B030D-6E8A-4147-A177-3AD203B41FA5}">
                      <a16:colId xmlns:a16="http://schemas.microsoft.com/office/drawing/2014/main" val="3742635946"/>
                    </a:ext>
                  </a:extLst>
                </a:gridCol>
                <a:gridCol w="814264">
                  <a:extLst>
                    <a:ext uri="{9D8B030D-6E8A-4147-A177-3AD203B41FA5}">
                      <a16:colId xmlns:a16="http://schemas.microsoft.com/office/drawing/2014/main" val="1955941352"/>
                    </a:ext>
                  </a:extLst>
                </a:gridCol>
                <a:gridCol w="814264">
                  <a:extLst>
                    <a:ext uri="{9D8B030D-6E8A-4147-A177-3AD203B41FA5}">
                      <a16:colId xmlns:a16="http://schemas.microsoft.com/office/drawing/2014/main" val="2958490395"/>
                    </a:ext>
                  </a:extLst>
                </a:gridCol>
                <a:gridCol w="814264">
                  <a:extLst>
                    <a:ext uri="{9D8B030D-6E8A-4147-A177-3AD203B41FA5}">
                      <a16:colId xmlns:a16="http://schemas.microsoft.com/office/drawing/2014/main" val="4275979608"/>
                    </a:ext>
                  </a:extLst>
                </a:gridCol>
                <a:gridCol w="814264">
                  <a:extLst>
                    <a:ext uri="{9D8B030D-6E8A-4147-A177-3AD203B41FA5}">
                      <a16:colId xmlns:a16="http://schemas.microsoft.com/office/drawing/2014/main" val="2522365074"/>
                    </a:ext>
                  </a:extLst>
                </a:gridCol>
                <a:gridCol w="814264">
                  <a:extLst>
                    <a:ext uri="{9D8B030D-6E8A-4147-A177-3AD203B41FA5}">
                      <a16:colId xmlns:a16="http://schemas.microsoft.com/office/drawing/2014/main" val="2522228324"/>
                    </a:ext>
                  </a:extLst>
                </a:gridCol>
              </a:tblGrid>
              <a:tr h="2424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noProof="0">
                        <a:solidFill>
                          <a:srgbClr val="052264"/>
                        </a:solidFill>
                      </a:endParaRPr>
                    </a:p>
                  </a:txBody>
                  <a:tcPr marL="36000" marR="36000" marT="36000" marB="3600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1</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2</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3</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4</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5</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6</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7</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8</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9</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10</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11</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1516369024"/>
                  </a:ext>
                </a:extLst>
              </a:tr>
              <a:tr h="168796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noProof="0">
                          <a:solidFill>
                            <a:schemeClr val="bg1"/>
                          </a:solidFill>
                          <a:latin typeface="United Curriculum" pitchFamily="2" charset="0"/>
                        </a:rPr>
                        <a:t>Autumn</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a:txBody>
                    <a:bodyPr/>
                    <a:lstStyle/>
                    <a:p>
                      <a:pPr marL="0" marR="0" lvl="0" indent="0" algn="ctr">
                        <a:lnSpc>
                          <a:spcPct val="100000"/>
                        </a:lnSpc>
                        <a:spcBef>
                          <a:spcPts val="0"/>
                        </a:spcBef>
                        <a:spcAft>
                          <a:spcPts val="600"/>
                        </a:spcAft>
                        <a:buNone/>
                      </a:pPr>
                      <a:endParaRPr lang="en-GB" sz="900" b="0" i="0" u="none" strike="noStrike" noProof="0">
                        <a:solidFill>
                          <a:srgbClr val="FFFFFF"/>
                        </a:solidFill>
                        <a:effectLst/>
                        <a:latin typeface="Roboto"/>
                        <a:ea typeface="Roboto"/>
                        <a:cs typeface="Roboto"/>
                      </a:endParaRPr>
                    </a:p>
                    <a:p>
                      <a:pPr marL="0" marR="0" lvl="0" indent="0" algn="ctr">
                        <a:lnSpc>
                          <a:spcPct val="100000"/>
                        </a:lnSpc>
                        <a:spcBef>
                          <a:spcPts val="0"/>
                        </a:spcBef>
                        <a:spcAft>
                          <a:spcPts val="600"/>
                        </a:spcAft>
                        <a:buNone/>
                      </a:pPr>
                      <a:r>
                        <a:rPr lang="en-GB" sz="1000" b="1" i="0" u="none" strike="noStrike" noProof="0">
                          <a:solidFill>
                            <a:schemeClr val="bg1"/>
                          </a:solidFill>
                          <a:effectLst/>
                          <a:latin typeface="Roboto"/>
                          <a:ea typeface="Roboto"/>
                          <a:cs typeface="Roboto"/>
                        </a:rPr>
                        <a:t>Flying Start</a:t>
                      </a:r>
                      <a:endParaRPr lang="en-GB"/>
                    </a:p>
                    <a:p>
                      <a:pPr marL="0" marR="0" lvl="0" indent="0" algn="ctr">
                        <a:lnSpc>
                          <a:spcPct val="100000"/>
                        </a:lnSpc>
                        <a:spcBef>
                          <a:spcPts val="0"/>
                        </a:spcBef>
                        <a:spcAft>
                          <a:spcPts val="600"/>
                        </a:spcAft>
                        <a:buNone/>
                      </a:pPr>
                      <a:r>
                        <a:rPr lang="en-GB" sz="1000" b="1" i="0" u="none" strike="noStrike" noProof="0">
                          <a:solidFill>
                            <a:schemeClr val="bg1"/>
                          </a:solidFill>
                          <a:effectLst/>
                          <a:latin typeface="Roboto"/>
                          <a:ea typeface="Roboto"/>
                          <a:cs typeface="Roboto"/>
                        </a:rPr>
                        <a:t>Grammar and punctuation</a:t>
                      </a:r>
                      <a:endParaRPr lang="en-GB" sz="1000" b="0" i="0" u="none" strike="noStrike" noProof="0">
                        <a:solidFill>
                          <a:srgbClr val="FFFFFF"/>
                        </a:solidFill>
                        <a:effectLst/>
                        <a:latin typeface="Roboto"/>
                        <a:ea typeface="Roboto"/>
                        <a:cs typeface="Roboto"/>
                      </a:endParaRPr>
                    </a:p>
                    <a:p>
                      <a:pPr marL="0" marR="0" lvl="0" indent="0" algn="ctr">
                        <a:lnSpc>
                          <a:spcPct val="100000"/>
                        </a:lnSpc>
                        <a:spcBef>
                          <a:spcPts val="0"/>
                        </a:spcBef>
                        <a:spcAft>
                          <a:spcPts val="600"/>
                        </a:spcAft>
                        <a:buNone/>
                      </a:pPr>
                      <a:r>
                        <a:rPr lang="en-GB" sz="900" b="0" i="0" u="none" strike="noStrike" noProof="0">
                          <a:solidFill>
                            <a:srgbClr val="000000"/>
                          </a:solidFill>
                          <a:effectLst/>
                          <a:latin typeface="Roboto"/>
                          <a:ea typeface="Roboto"/>
                          <a:cs typeface="Roboto"/>
                        </a:rPr>
                        <a:t>(1 week)</a:t>
                      </a:r>
                      <a:endParaRPr lang="en-GB" u="none" strike="noStrike">
                        <a:solidFill>
                          <a:srgbClr val="000000"/>
                        </a:solidFill>
                        <a:latin typeface="Roboto"/>
                        <a:ea typeface="Roboto"/>
                        <a:cs typeface="Roboto"/>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3">
                  <a:txBody>
                    <a:bodyPr/>
                    <a:lstStyle/>
                    <a:p>
                      <a:pPr algn="ctr">
                        <a:lnSpc>
                          <a:spcPct val="100000"/>
                        </a:lnSpc>
                        <a:spcAft>
                          <a:spcPts val="600"/>
                        </a:spcAft>
                      </a:pPr>
                      <a:endParaRPr lang="en-GB" sz="9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Developing Description:</a:t>
                      </a:r>
                    </a:p>
                    <a:p>
                      <a:pPr algn="ctr">
                        <a:lnSpc>
                          <a:spcPct val="100000"/>
                        </a:lnSpc>
                        <a:spcAft>
                          <a:spcPts val="600"/>
                        </a:spcAft>
                      </a:pPr>
                      <a:r>
                        <a:rPr lang="en-GB" sz="900" i="0" noProof="0">
                          <a:solidFill>
                            <a:schemeClr val="accent1"/>
                          </a:solidFill>
                          <a:effectLst/>
                          <a:latin typeface="Roboto"/>
                          <a:ea typeface="Roboto"/>
                          <a:cs typeface="Times New Roman"/>
                        </a:rPr>
                        <a:t>Once Upon an Ordinary School Day </a:t>
                      </a:r>
                      <a:r>
                        <a:rPr lang="en-GB" sz="900" b="0" i="0" noProof="0">
                          <a:solidFill>
                            <a:schemeClr val="accent1"/>
                          </a:solidFill>
                          <a:effectLst/>
                          <a:latin typeface="Roboto"/>
                          <a:ea typeface="Roboto"/>
                          <a:cs typeface="Times New Roman"/>
                        </a:rPr>
                        <a:t>–</a:t>
                      </a:r>
                      <a:r>
                        <a:rPr lang="en-GB" sz="900" i="0" noProof="0">
                          <a:solidFill>
                            <a:schemeClr val="accent1"/>
                          </a:solidFill>
                          <a:effectLst/>
                          <a:latin typeface="Roboto"/>
                          <a:ea typeface="Roboto"/>
                          <a:cs typeface="Times New Roman"/>
                        </a:rPr>
                        <a:t> </a:t>
                      </a:r>
                      <a:r>
                        <a:rPr lang="en-GB" sz="900" b="0" i="0" kern="1200" noProof="0">
                          <a:solidFill>
                            <a:schemeClr val="accent1"/>
                          </a:solidFill>
                          <a:effectLst/>
                          <a:latin typeface="Roboto"/>
                          <a:ea typeface="Roboto"/>
                          <a:cs typeface="+mn-cs"/>
                        </a:rPr>
                        <a:t>Colin McNaughton</a:t>
                      </a:r>
                      <a:endParaRPr lang="en-GB" sz="900" i="0" noProof="0">
                        <a:solidFill>
                          <a:schemeClr val="accent1"/>
                        </a:solidFill>
                        <a:effectLst/>
                        <a:latin typeface="Roboto"/>
                        <a:ea typeface="Roboto"/>
                        <a:cs typeface="Times New Roman" panose="02020603050405020304" pitchFamily="18" charset="0"/>
                      </a:endParaRPr>
                    </a:p>
                    <a:p>
                      <a:pPr algn="ctr">
                        <a:lnSpc>
                          <a:spcPct val="100000"/>
                        </a:lnSpc>
                        <a:spcAft>
                          <a:spcPts val="600"/>
                        </a:spcAft>
                      </a:pPr>
                      <a:r>
                        <a:rPr lang="en-GB" sz="900" i="0" noProof="0">
                          <a:solidFill>
                            <a:schemeClr val="bg1"/>
                          </a:solidFill>
                          <a:effectLst/>
                          <a:latin typeface="Roboto"/>
                          <a:ea typeface="Roboto"/>
                          <a:cs typeface="Times New Roman"/>
                        </a:rPr>
                        <a:t>(3 weeks)</a:t>
                      </a:r>
                      <a:r>
                        <a:rPr lang="en-GB" sz="900" b="1" i="0" noProof="0">
                          <a:solidFill>
                            <a:schemeClr val="bg1"/>
                          </a:solidFill>
                          <a:effectLst/>
                          <a:latin typeface="Roboto"/>
                          <a:ea typeface="Roboto"/>
                          <a:cs typeface="Times New Roman"/>
                        </a:rPr>
                        <a:t> </a:t>
                      </a:r>
                      <a:endParaRPr lang="en-GB" sz="900" b="0" i="0" noProof="0">
                        <a:solidFill>
                          <a:schemeClr val="bg1"/>
                        </a:solidFill>
                        <a:effectLst/>
                        <a:latin typeface="Roboto"/>
                        <a:ea typeface="Roboto"/>
                        <a:cs typeface="Times New Roman"/>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950" b="1" i="0" noProof="0">
                          <a:solidFill>
                            <a:schemeClr val="bg1"/>
                          </a:solidFill>
                          <a:latin typeface="Roboto" panose="02000000000000000000" pitchFamily="2" charset="0"/>
                          <a:ea typeface="Roboto" panose="02000000000000000000" pitchFamily="2" charset="0"/>
                        </a:rPr>
                        <a:t>Instructions:</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i="0" noProof="0">
                          <a:solidFill>
                            <a:schemeClr val="accent1"/>
                          </a:solidFill>
                          <a:latin typeface="Roboto" panose="02000000000000000000" pitchFamily="2" charset="0"/>
                          <a:ea typeface="Roboto" panose="02000000000000000000" pitchFamily="2" charset="0"/>
                        </a:rPr>
                        <a:t>Instructions – Neil Gaiman</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i="0" noProof="0">
                          <a:solidFill>
                            <a:schemeClr val="bg1"/>
                          </a:solidFill>
                          <a:latin typeface="Roboto" panose="02000000000000000000" pitchFamily="2" charset="0"/>
                          <a:ea typeface="Roboto" panose="02000000000000000000" pitchFamily="2" charset="0"/>
                        </a:rPr>
                        <a:t>(2 weeks)</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lnSpc>
                          <a:spcPct val="100000"/>
                        </a:lnSpc>
                        <a:spcAft>
                          <a:spcPts val="600"/>
                        </a:spcAft>
                      </a:pPr>
                      <a:endParaRPr lang="en-GB" sz="9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endParaRPr lang="en-GB" sz="9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Writing to Inform: </a:t>
                      </a:r>
                    </a:p>
                    <a:p>
                      <a:pPr algn="ctr">
                        <a:lnSpc>
                          <a:spcPct val="100000"/>
                        </a:lnSpc>
                        <a:spcAft>
                          <a:spcPts val="600"/>
                        </a:spcAft>
                      </a:pPr>
                      <a:r>
                        <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Day of the Dinosaurs – Steve Brusatte</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b="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(2 weeks)</a:t>
                      </a:r>
                    </a:p>
                    <a:p>
                      <a:pPr algn="ctr">
                        <a:lnSpc>
                          <a:spcPct val="100000"/>
                        </a:lnSpc>
                        <a:spcAft>
                          <a:spcPts val="600"/>
                        </a:spcAft>
                      </a:pPr>
                      <a:endParaRPr lang="en-GB" sz="9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3">
                  <a:txBody>
                    <a:bodyPr/>
                    <a:lstStyle/>
                    <a:p>
                      <a:pPr algn="ctr">
                        <a:lnSpc>
                          <a:spcPct val="100000"/>
                        </a:lnSpc>
                        <a:spcAft>
                          <a:spcPts val="600"/>
                        </a:spcAft>
                      </a:pPr>
                      <a:endParaRPr lang="en-GB" sz="90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Developing Dialogue: </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Stone Age Boy – </a:t>
                      </a:r>
                      <a:r>
                        <a:rPr lang="en-GB" sz="900" i="0" noProof="0">
                          <a:solidFill>
                            <a:schemeClr val="accent1"/>
                          </a:solidFill>
                          <a:latin typeface="Roboto" panose="02000000000000000000" pitchFamily="2" charset="0"/>
                          <a:ea typeface="Roboto" panose="02000000000000000000" pitchFamily="2" charset="0"/>
                        </a:rPr>
                        <a:t>Satoshi Kitamura </a:t>
                      </a:r>
                      <a:endPar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r>
                        <a:rPr lang="en-GB" sz="900" b="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(3 weeks)</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52264"/>
                      </a:solidFill>
                      <a:prstDash val="solid"/>
                      <a:round/>
                      <a:headEnd type="none" w="med" len="med"/>
                      <a:tailEnd type="none" w="med" len="med"/>
                    </a:lnL>
                    <a:lnR w="12700" cap="flat" cmpd="sng" algn="ctr">
                      <a:solidFill>
                        <a:srgbClr val="052264"/>
                      </a:solidFill>
                      <a:prstDash val="solid"/>
                      <a:round/>
                      <a:headEnd type="none" w="med" len="med"/>
                      <a:tailEnd type="none" w="med" len="med"/>
                    </a:lnR>
                    <a:lnT w="12700" cap="flat" cmpd="sng" algn="ctr">
                      <a:solidFill>
                        <a:srgbClr val="052264"/>
                      </a:solidFill>
                      <a:prstDash val="solid"/>
                      <a:round/>
                      <a:headEnd type="none" w="med" len="med"/>
                      <a:tailEnd type="none" w="med" len="med"/>
                    </a:lnT>
                    <a:lnB w="12700" cap="flat" cmpd="sng" algn="ctr">
                      <a:solidFill>
                        <a:srgbClr val="052264"/>
                      </a:solidFill>
                      <a:prstDash val="solid"/>
                      <a:round/>
                      <a:headEnd type="none" w="med" len="med"/>
                      <a:tailEnd type="none" w="med" len="med"/>
                    </a:lnB>
                    <a:noFill/>
                  </a:tcPr>
                </a:tc>
                <a:extLst>
                  <a:ext uri="{0D108BD9-81ED-4DB2-BD59-A6C34878D82A}">
                    <a16:rowId xmlns:a16="http://schemas.microsoft.com/office/drawing/2014/main" val="3916502617"/>
                  </a:ext>
                </a:extLst>
              </a:tr>
              <a:tr h="1697033">
                <a:tc>
                  <a:txBody>
                    <a:bodyPr/>
                    <a:lstStyle/>
                    <a:p>
                      <a:pPr algn="ctr"/>
                      <a:r>
                        <a:rPr lang="en-GB" sz="1000" b="1" noProof="0">
                          <a:solidFill>
                            <a:schemeClr val="bg1"/>
                          </a:solidFill>
                          <a:latin typeface="United Curriculum" pitchFamily="2" charset="0"/>
                        </a:rPr>
                        <a:t>Spring</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gridSpan="2">
                  <a:txBody>
                    <a:bodyPr/>
                    <a:lstStyle/>
                    <a:p>
                      <a:pPr algn="ctr">
                        <a:lnSpc>
                          <a:spcPct val="100000"/>
                        </a:lnSpc>
                        <a:spcAft>
                          <a:spcPts val="600"/>
                        </a:spcAft>
                      </a:pPr>
                      <a:r>
                        <a:rPr lang="en-GB" sz="950" b="1" i="0" noProof="0">
                          <a:solidFill>
                            <a:schemeClr val="bg1"/>
                          </a:solidFill>
                          <a:effectLst/>
                          <a:latin typeface="Roboto"/>
                          <a:ea typeface="Roboto"/>
                          <a:cs typeface="Times New Roman"/>
                        </a:rPr>
                        <a:t>Investigating Viewpoint: </a:t>
                      </a:r>
                      <a:br>
                        <a:rPr lang="en-GB" sz="950" b="1" i="0" noProof="0">
                          <a:solidFill>
                            <a:srgbClr val="000000"/>
                          </a:solidFill>
                          <a:effectLst/>
                          <a:latin typeface="Roboto"/>
                          <a:ea typeface="Roboto"/>
                          <a:cs typeface="Times New Roman"/>
                        </a:rPr>
                      </a:br>
                      <a:r>
                        <a:rPr lang="en-GB" sz="950" b="0" i="0" noProof="0">
                          <a:solidFill>
                            <a:schemeClr val="bg1"/>
                          </a:solidFill>
                          <a:effectLst/>
                          <a:latin typeface="Roboto"/>
                          <a:ea typeface="Roboto"/>
                          <a:cs typeface="Times New Roman"/>
                        </a:rPr>
                        <a:t>Twisted Fairy Tales</a:t>
                      </a:r>
                    </a:p>
                    <a:p>
                      <a:pPr algn="ctr">
                        <a:lnSpc>
                          <a:spcPct val="100000"/>
                        </a:lnSpc>
                        <a:spcAft>
                          <a:spcPts val="600"/>
                        </a:spcAft>
                      </a:pPr>
                      <a:r>
                        <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The True Story of the Three Little Pigs – Jon Scieszka</a:t>
                      </a:r>
                    </a:p>
                    <a:p>
                      <a:pPr algn="ctr">
                        <a:lnSpc>
                          <a:spcPct val="100000"/>
                        </a:lnSpc>
                        <a:spcAft>
                          <a:spcPts val="600"/>
                        </a:spcAft>
                      </a:pPr>
                      <a:r>
                        <a:rPr lang="en-GB" sz="900" b="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lnSpc>
                          <a:spcPct val="100000"/>
                        </a:lnSpc>
                        <a:spcAft>
                          <a:spcPts val="600"/>
                        </a:spcAft>
                      </a:pPr>
                      <a:r>
                        <a:rPr lang="en-GB" sz="950" b="1" i="0" noProof="0">
                          <a:solidFill>
                            <a:schemeClr val="bg1"/>
                          </a:solidFill>
                          <a:effectLst/>
                          <a:latin typeface="Roboto"/>
                          <a:ea typeface="Roboto"/>
                          <a:cs typeface="Times New Roman"/>
                        </a:rPr>
                        <a:t>Discussion: </a:t>
                      </a:r>
                      <a:br>
                        <a:rPr lang="en-GB" sz="950" b="1" i="0" noProof="0">
                          <a:solidFill>
                            <a:srgbClr val="000000"/>
                          </a:solidFill>
                          <a:effectLst/>
                          <a:latin typeface="Roboto"/>
                          <a:ea typeface="Roboto"/>
                          <a:cs typeface="Times New Roman"/>
                        </a:rPr>
                      </a:br>
                      <a:r>
                        <a:rPr lang="en-GB" sz="950" i="0" noProof="0">
                          <a:solidFill>
                            <a:schemeClr val="bg1"/>
                          </a:solidFill>
                          <a:effectLst/>
                          <a:latin typeface="Roboto"/>
                          <a:ea typeface="Roboto"/>
                          <a:cs typeface="Times New Roman"/>
                        </a:rPr>
                        <a:t>Fairy Tale Crimes</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Who Pushed Humpty Dumpty &amp; Other Notorious Nursery Tale Mysteries </a:t>
                      </a:r>
                      <a:r>
                        <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a:t>
                      </a:r>
                      <a:r>
                        <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 David Levinthal</a:t>
                      </a:r>
                    </a:p>
                    <a:p>
                      <a:pPr algn="ctr">
                        <a:lnSpc>
                          <a:spcPct val="100000"/>
                        </a:lnSpc>
                        <a:spcAft>
                          <a:spcPts val="600"/>
                        </a:spcAft>
                      </a:pPr>
                      <a:r>
                        <a:rPr lang="en-GB" sz="90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lnSpc>
                          <a:spcPct val="100000"/>
                        </a:lnSpc>
                        <a:spcAft>
                          <a:spcPts val="600"/>
                        </a:spcAft>
                      </a:pPr>
                      <a:r>
                        <a:rPr lang="en-GB" sz="950" b="1" i="0" noProof="0">
                          <a:solidFill>
                            <a:schemeClr val="bg1"/>
                          </a:solidFill>
                          <a:effectLst/>
                          <a:latin typeface="Roboto"/>
                          <a:ea typeface="Roboto"/>
                          <a:cs typeface="Times New Roman"/>
                        </a:rPr>
                        <a:t>Reporting: </a:t>
                      </a:r>
                      <a:br>
                        <a:rPr lang="en-GB" sz="950" b="1" i="0" noProof="0">
                          <a:solidFill>
                            <a:srgbClr val="000000"/>
                          </a:solidFill>
                          <a:effectLst/>
                          <a:latin typeface="Roboto"/>
                          <a:ea typeface="Roboto"/>
                          <a:cs typeface="Times New Roman"/>
                        </a:rPr>
                      </a:br>
                      <a:r>
                        <a:rPr lang="en-GB" sz="950" i="0" noProof="0">
                          <a:solidFill>
                            <a:schemeClr val="bg1"/>
                          </a:solidFill>
                          <a:effectLst/>
                          <a:latin typeface="Roboto"/>
                          <a:ea typeface="Roboto"/>
                          <a:cs typeface="Times New Roman"/>
                        </a:rPr>
                        <a:t>Fairy Tale Crimes</a:t>
                      </a:r>
                    </a:p>
                    <a:p>
                      <a:pPr algn="ctr">
                        <a:lnSpc>
                          <a:spcPct val="100000"/>
                        </a:lnSpc>
                        <a:spcAft>
                          <a:spcPts val="600"/>
                        </a:spcAft>
                      </a:pPr>
                      <a:r>
                        <a:rPr lang="en-GB" sz="90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 (2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Fact Files:</a:t>
                      </a:r>
                    </a:p>
                    <a:p>
                      <a:pPr algn="ctr">
                        <a:lnSpc>
                          <a:spcPct val="100000"/>
                        </a:lnSpc>
                        <a:spcAft>
                          <a:spcPts val="600"/>
                        </a:spcAft>
                      </a:pPr>
                      <a:r>
                        <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This is How We Do It – Matt Lamothe</a:t>
                      </a:r>
                    </a:p>
                    <a:p>
                      <a:pPr algn="ctr">
                        <a:lnSpc>
                          <a:spcPct val="100000"/>
                        </a:lnSpc>
                        <a:spcAft>
                          <a:spcPts val="600"/>
                        </a:spcAft>
                      </a:pPr>
                      <a:r>
                        <a:rPr lang="en-GB" sz="90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3">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Traditional Fables:</a:t>
                      </a:r>
                      <a:endParaRPr lang="en-GB" sz="95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b="1" i="0" noProof="0">
                          <a:solidFill>
                            <a:schemeClr val="tx1"/>
                          </a:solidFill>
                          <a:effectLst/>
                          <a:highlight>
                            <a:srgbClr val="3E9C64"/>
                          </a:highlight>
                          <a:latin typeface="Roboto" panose="02000000000000000000" pitchFamily="2" charset="0"/>
                          <a:ea typeface="Roboto" panose="02000000000000000000" pitchFamily="2" charset="0"/>
                          <a:cs typeface="Times New Roman" panose="02020603050405020304" pitchFamily="18" charset="0"/>
                        </a:rPr>
                        <a:t>Poetry Link </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(3 weeks)</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52264"/>
                      </a:solidFill>
                      <a:prstDash val="solid"/>
                      <a:round/>
                      <a:headEnd type="none" w="med" len="med"/>
                      <a:tailEnd type="none" w="med" len="med"/>
                    </a:lnL>
                    <a:lnR w="12700" cap="flat" cmpd="sng" algn="ctr">
                      <a:solidFill>
                        <a:srgbClr val="052264"/>
                      </a:solidFill>
                      <a:prstDash val="solid"/>
                      <a:round/>
                      <a:headEnd type="none" w="med" len="med"/>
                      <a:tailEnd type="none" w="med" len="med"/>
                    </a:lnR>
                    <a:lnT w="12700" cap="flat" cmpd="sng" algn="ctr">
                      <a:solidFill>
                        <a:srgbClr val="052264"/>
                      </a:solidFill>
                      <a:prstDash val="solid"/>
                      <a:round/>
                      <a:headEnd type="none" w="med" len="med"/>
                      <a:tailEnd type="none" w="med" len="med"/>
                    </a:lnT>
                    <a:lnB w="12700" cap="flat" cmpd="sng" algn="ctr">
                      <a:solidFill>
                        <a:srgbClr val="052264"/>
                      </a:solidFill>
                      <a:prstDash val="solid"/>
                      <a:round/>
                      <a:headEnd type="none" w="med" len="med"/>
                      <a:tailEnd type="none" w="med" len="med"/>
                    </a:lnB>
                    <a:noFill/>
                  </a:tcPr>
                </a:tc>
                <a:extLst>
                  <a:ext uri="{0D108BD9-81ED-4DB2-BD59-A6C34878D82A}">
                    <a16:rowId xmlns:a16="http://schemas.microsoft.com/office/drawing/2014/main" val="2879660222"/>
                  </a:ext>
                </a:extLst>
              </a:tr>
              <a:tr h="1697033">
                <a:tc>
                  <a:txBody>
                    <a:bodyPr/>
                    <a:lstStyle/>
                    <a:p>
                      <a:pPr algn="ctr"/>
                      <a:r>
                        <a:rPr lang="en-GB" sz="1000" b="1" noProof="0">
                          <a:solidFill>
                            <a:schemeClr val="bg1"/>
                          </a:solidFill>
                          <a:latin typeface="United Curriculum" pitchFamily="2" charset="0"/>
                        </a:rPr>
                        <a:t>Summer</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gridSpan="4">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Creating Atmosphere:</a:t>
                      </a:r>
                    </a:p>
                    <a:p>
                      <a:pPr algn="ctr">
                        <a:lnSpc>
                          <a:spcPct val="100000"/>
                        </a:lnSpc>
                        <a:spcAft>
                          <a:spcPts val="600"/>
                        </a:spcAft>
                      </a:pPr>
                      <a:r>
                        <a:rPr lang="en-GB" sz="900" i="0" noProof="0">
                          <a:solidFill>
                            <a:schemeClr val="accent1"/>
                          </a:solidFill>
                          <a:effectLst/>
                          <a:latin typeface="Roboto"/>
                          <a:ea typeface="Roboto"/>
                          <a:cs typeface="Times New Roman"/>
                        </a:rPr>
                        <a:t>Escape From Pompeii – Cristina Balit</a:t>
                      </a:r>
                    </a:p>
                    <a:p>
                      <a:pPr algn="ctr">
                        <a:lnSpc>
                          <a:spcPct val="100000"/>
                        </a:lnSpc>
                        <a:spcAft>
                          <a:spcPts val="600"/>
                        </a:spcAft>
                      </a:pPr>
                      <a:r>
                        <a:rPr lang="en-GB" sz="900" b="1" i="0" noProof="0">
                          <a:solidFill>
                            <a:schemeClr val="tx1"/>
                          </a:solidFill>
                          <a:effectLst/>
                          <a:highlight>
                            <a:srgbClr val="3E9C64"/>
                          </a:highlight>
                          <a:latin typeface="Roboto" panose="02000000000000000000" pitchFamily="2" charset="0"/>
                          <a:ea typeface="Roboto" panose="02000000000000000000" pitchFamily="2" charset="0"/>
                          <a:cs typeface="Times New Roman" panose="02020603050405020304" pitchFamily="18" charset="0"/>
                        </a:rPr>
                        <a:t>Poetry Link</a:t>
                      </a:r>
                    </a:p>
                    <a:p>
                      <a:pPr algn="ctr">
                        <a:lnSpc>
                          <a:spcPct val="100000"/>
                        </a:lnSpc>
                        <a:spcAft>
                          <a:spcPts val="600"/>
                        </a:spcAft>
                      </a:pPr>
                      <a:r>
                        <a:rPr lang="en-GB" sz="90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(4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52264"/>
                      </a:solidFill>
                      <a:prstDash val="solid"/>
                      <a:round/>
                      <a:headEnd type="none" w="med" len="med"/>
                      <a:tailEnd type="none" w="med" len="med"/>
                    </a:lnL>
                    <a:lnR w="12700" cap="flat" cmpd="sng" algn="ctr">
                      <a:solidFill>
                        <a:srgbClr val="052264"/>
                      </a:solidFill>
                      <a:prstDash val="solid"/>
                      <a:round/>
                      <a:headEnd type="none" w="med" len="med"/>
                      <a:tailEnd type="none" w="med" len="med"/>
                    </a:lnR>
                    <a:lnT w="12700" cap="flat" cmpd="sng" algn="ctr">
                      <a:solidFill>
                        <a:srgbClr val="052264"/>
                      </a:solidFill>
                      <a:prstDash val="solid"/>
                      <a:round/>
                      <a:headEnd type="none" w="med" len="med"/>
                      <a:tailEnd type="none" w="med" len="med"/>
                    </a:lnT>
                    <a:lnB w="12700" cap="flat" cmpd="sng" algn="ctr">
                      <a:solidFill>
                        <a:srgbClr val="052264"/>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950" b="1" i="0">
                          <a:solidFill>
                            <a:schemeClr val="bg1"/>
                          </a:solidFill>
                          <a:effectLst/>
                          <a:latin typeface="Roboto" panose="02000000000000000000" pitchFamily="2" charset="0"/>
                          <a:ea typeface="Roboto" panose="02000000000000000000" pitchFamily="2" charset="0"/>
                          <a:cs typeface="Times New Roman" panose="02020603050405020304" pitchFamily="18" charset="0"/>
                        </a:rPr>
                        <a:t>Writing to Inform: </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US" sz="900" i="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Earth Shattering Events – Robin Jacobs</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US" sz="900" i="0">
                          <a:solidFill>
                            <a:schemeClr val="bg1"/>
                          </a:solidFill>
                          <a:effectLst/>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Writing to Inform: </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Earth Shattering Events – Robin Jacobs</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(2 weeks)</a:t>
                      </a:r>
                      <a:endParaRPr lang="en-GB" sz="900" b="1" noProof="0">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Writing to Persuade: </a:t>
                      </a:r>
                      <a:r>
                        <a:rPr lang="en-GB" sz="950" b="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Adverts &amp; Reviews</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Izzy Gizmo – Pip Jones</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3">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chemeClr val="bg1"/>
                          </a:solidFill>
                          <a:effectLst/>
                          <a:uLnTx/>
                          <a:uFillTx/>
                          <a:latin typeface="Roboto"/>
                          <a:ea typeface="Roboto"/>
                          <a:cs typeface="Times New Roman"/>
                        </a:rPr>
                        <a:t> </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50" b="1" i="0" u="none" strike="noStrike" kern="1200" cap="none" spc="0" normalizeH="0" baseline="0" noProof="0">
                          <a:ln>
                            <a:noFill/>
                          </a:ln>
                          <a:solidFill>
                            <a:schemeClr val="bg1"/>
                          </a:solidFill>
                          <a:effectLst/>
                          <a:uLnTx/>
                          <a:uFillTx/>
                          <a:latin typeface="Roboto"/>
                          <a:ea typeface="Roboto"/>
                          <a:cs typeface="Times New Roman"/>
                        </a:rPr>
                        <a:t>Letter Writing for Different </a:t>
                      </a:r>
                      <a:br>
                        <a:rPr kumimoji="0" lang="en-GB" sz="950" b="1" i="0" u="none" strike="noStrike" kern="1200" cap="none" spc="0" normalizeH="0" baseline="0" noProof="0">
                          <a:ln>
                            <a:noFill/>
                          </a:ln>
                          <a:solidFill>
                            <a:srgbClr val="000000"/>
                          </a:solidFill>
                          <a:effectLst/>
                          <a:uLnTx/>
                          <a:uFillTx/>
                          <a:latin typeface="Roboto"/>
                          <a:ea typeface="Roboto"/>
                          <a:cs typeface="Times New Roman"/>
                        </a:rPr>
                      </a:br>
                      <a:r>
                        <a:rPr kumimoji="0" lang="en-GB" sz="950" b="1" i="0" u="none" strike="noStrike" kern="1200" cap="none" spc="0" normalizeH="0" baseline="0" noProof="0">
                          <a:ln>
                            <a:noFill/>
                          </a:ln>
                          <a:solidFill>
                            <a:schemeClr val="bg1"/>
                          </a:solidFill>
                          <a:effectLst/>
                          <a:uLnTx/>
                          <a:uFillTx/>
                          <a:latin typeface="Roboto"/>
                          <a:ea typeface="Roboto"/>
                          <a:cs typeface="Times New Roman"/>
                        </a:rPr>
                        <a:t>Purposes &amp; Audiences: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chemeClr val="accent1"/>
                          </a:solidFill>
                          <a:effectLst/>
                          <a:uLnTx/>
                          <a:uFillTx/>
                          <a:latin typeface="Roboto" panose="02000000000000000000" pitchFamily="2" charset="0"/>
                          <a:ea typeface="Roboto" panose="02000000000000000000" pitchFamily="2" charset="0"/>
                          <a:cs typeface="Times New Roman" panose="02020603050405020304" pitchFamily="18" charset="0"/>
                        </a:rPr>
                        <a:t>The Day The Crayons Quit – Drew Daywalt</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Times New Roman" panose="02020603050405020304" pitchFamily="18" charset="0"/>
                        </a:rPr>
                        <a:t>(3 weeks)</a:t>
                      </a:r>
                    </a:p>
                    <a:p>
                      <a:pPr marL="0" marR="0" lvl="0" indent="0" algn="ctr" defTabSz="914400" rtl="0" eaLnBrk="1" fontAlgn="auto" latinLnBrk="0" hangingPunct="1">
                        <a:lnSpc>
                          <a:spcPct val="100000"/>
                        </a:lnSpc>
                        <a:spcBef>
                          <a:spcPts val="0"/>
                        </a:spcBef>
                        <a:spcAft>
                          <a:spcPts val="600"/>
                        </a:spcAft>
                        <a:buClrTx/>
                        <a:buSzTx/>
                        <a:buFontTx/>
                        <a:buNone/>
                        <a:tabLst/>
                        <a:defRPr/>
                      </a:pPr>
                      <a:endParaRPr lang="en-GB" sz="90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52264"/>
                      </a:solidFill>
                      <a:prstDash val="solid"/>
                      <a:round/>
                      <a:headEnd type="none" w="med" len="med"/>
                      <a:tailEnd type="none" w="med" len="med"/>
                    </a:lnL>
                    <a:lnR w="12700" cap="flat" cmpd="sng" algn="ctr">
                      <a:solidFill>
                        <a:srgbClr val="052264"/>
                      </a:solidFill>
                      <a:prstDash val="solid"/>
                      <a:round/>
                      <a:headEnd type="none" w="med" len="med"/>
                      <a:tailEnd type="none" w="med" len="med"/>
                    </a:lnR>
                    <a:lnT w="12700" cap="flat" cmpd="sng" algn="ctr">
                      <a:solidFill>
                        <a:srgbClr val="052264"/>
                      </a:solidFill>
                      <a:prstDash val="solid"/>
                      <a:round/>
                      <a:headEnd type="none" w="med" len="med"/>
                      <a:tailEnd type="none" w="med" len="med"/>
                    </a:lnT>
                    <a:lnB w="12700" cap="flat" cmpd="sng" algn="ctr">
                      <a:solidFill>
                        <a:srgbClr val="052264"/>
                      </a:solidFill>
                      <a:prstDash val="solid"/>
                      <a:round/>
                      <a:headEnd type="none" w="med" len="med"/>
                      <a:tailEnd type="none" w="med" len="med"/>
                    </a:lnB>
                    <a:noFill/>
                  </a:tcPr>
                </a:tc>
                <a:extLst>
                  <a:ext uri="{0D108BD9-81ED-4DB2-BD59-A6C34878D82A}">
                    <a16:rowId xmlns:a16="http://schemas.microsoft.com/office/drawing/2014/main" val="2375968774"/>
                  </a:ext>
                </a:extLst>
              </a:tr>
            </a:tbl>
          </a:graphicData>
        </a:graphic>
      </p:graphicFrame>
      <p:sp>
        <p:nvSpPr>
          <p:cNvPr id="3" name="Text Placeholder 2">
            <a:extLst>
              <a:ext uri="{FF2B5EF4-FFF2-40B4-BE49-F238E27FC236}">
                <a16:creationId xmlns:a16="http://schemas.microsoft.com/office/drawing/2014/main" id="{ED11BF97-F4B6-457A-96B8-550B0B138EC6}"/>
              </a:ext>
            </a:extLst>
          </p:cNvPr>
          <p:cNvSpPr>
            <a:spLocks noGrp="1"/>
          </p:cNvSpPr>
          <p:nvPr>
            <p:ph type="body" sz="quarter" idx="10"/>
          </p:nvPr>
        </p:nvSpPr>
        <p:spPr/>
        <p:txBody>
          <a:bodyPr/>
          <a:lstStyle/>
          <a:p>
            <a:r>
              <a:rPr lang="en-GB" noProof="0"/>
              <a:t>Writing Overview: </a:t>
            </a:r>
            <a:r>
              <a:rPr lang="en-GB" noProof="0">
                <a:ln w="12700">
                  <a:solidFill>
                    <a:schemeClr val="accent1"/>
                  </a:solidFill>
                </a:ln>
                <a:solidFill>
                  <a:schemeClr val="accent1"/>
                </a:solidFill>
              </a:rPr>
              <a:t>Year 3</a:t>
            </a:r>
          </a:p>
        </p:txBody>
      </p:sp>
    </p:spTree>
    <p:extLst>
      <p:ext uri="{BB962C8B-B14F-4D97-AF65-F5344CB8AC3E}">
        <p14:creationId xmlns:p14="http://schemas.microsoft.com/office/powerpoint/2010/main" val="3797145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F424E4E-11C7-4214-BA1B-68863E47BF20}"/>
              </a:ext>
            </a:extLst>
          </p:cNvPr>
          <p:cNvGraphicFramePr>
            <a:graphicFrameLocks noGrp="1"/>
          </p:cNvGraphicFramePr>
          <p:nvPr>
            <p:extLst>
              <p:ext uri="{D42A27DB-BD31-4B8C-83A1-F6EECF244321}">
                <p14:modId xmlns:p14="http://schemas.microsoft.com/office/powerpoint/2010/main" val="1811660743"/>
              </p:ext>
            </p:extLst>
          </p:nvPr>
        </p:nvGraphicFramePr>
        <p:xfrm>
          <a:off x="222248" y="893429"/>
          <a:ext cx="9185915" cy="5324489"/>
        </p:xfrm>
        <a:graphic>
          <a:graphicData uri="http://schemas.openxmlformats.org/drawingml/2006/table">
            <a:tbl>
              <a:tblPr firstRow="1" bandRow="1">
                <a:tableStyleId>{5C22544A-7EE6-4342-B048-85BDC9FD1C3A}</a:tableStyleId>
              </a:tblPr>
              <a:tblGrid>
                <a:gridCol w="229011">
                  <a:extLst>
                    <a:ext uri="{9D8B030D-6E8A-4147-A177-3AD203B41FA5}">
                      <a16:colId xmlns:a16="http://schemas.microsoft.com/office/drawing/2014/main" val="3992725249"/>
                    </a:ext>
                  </a:extLst>
                </a:gridCol>
                <a:gridCol w="814264">
                  <a:extLst>
                    <a:ext uri="{9D8B030D-6E8A-4147-A177-3AD203B41FA5}">
                      <a16:colId xmlns:a16="http://schemas.microsoft.com/office/drawing/2014/main" val="2651868341"/>
                    </a:ext>
                  </a:extLst>
                </a:gridCol>
                <a:gridCol w="814264">
                  <a:extLst>
                    <a:ext uri="{9D8B030D-6E8A-4147-A177-3AD203B41FA5}">
                      <a16:colId xmlns:a16="http://schemas.microsoft.com/office/drawing/2014/main" val="4129289550"/>
                    </a:ext>
                  </a:extLst>
                </a:gridCol>
                <a:gridCol w="814264">
                  <a:extLst>
                    <a:ext uri="{9D8B030D-6E8A-4147-A177-3AD203B41FA5}">
                      <a16:colId xmlns:a16="http://schemas.microsoft.com/office/drawing/2014/main" val="3606215477"/>
                    </a:ext>
                  </a:extLst>
                </a:gridCol>
                <a:gridCol w="814264">
                  <a:extLst>
                    <a:ext uri="{9D8B030D-6E8A-4147-A177-3AD203B41FA5}">
                      <a16:colId xmlns:a16="http://schemas.microsoft.com/office/drawing/2014/main" val="3772626618"/>
                    </a:ext>
                  </a:extLst>
                </a:gridCol>
                <a:gridCol w="814264">
                  <a:extLst>
                    <a:ext uri="{9D8B030D-6E8A-4147-A177-3AD203B41FA5}">
                      <a16:colId xmlns:a16="http://schemas.microsoft.com/office/drawing/2014/main" val="2563548700"/>
                    </a:ext>
                  </a:extLst>
                </a:gridCol>
                <a:gridCol w="814264">
                  <a:extLst>
                    <a:ext uri="{9D8B030D-6E8A-4147-A177-3AD203B41FA5}">
                      <a16:colId xmlns:a16="http://schemas.microsoft.com/office/drawing/2014/main" val="3742635946"/>
                    </a:ext>
                  </a:extLst>
                </a:gridCol>
                <a:gridCol w="814264">
                  <a:extLst>
                    <a:ext uri="{9D8B030D-6E8A-4147-A177-3AD203B41FA5}">
                      <a16:colId xmlns:a16="http://schemas.microsoft.com/office/drawing/2014/main" val="1955941352"/>
                    </a:ext>
                  </a:extLst>
                </a:gridCol>
                <a:gridCol w="814264">
                  <a:extLst>
                    <a:ext uri="{9D8B030D-6E8A-4147-A177-3AD203B41FA5}">
                      <a16:colId xmlns:a16="http://schemas.microsoft.com/office/drawing/2014/main" val="2958490395"/>
                    </a:ext>
                  </a:extLst>
                </a:gridCol>
                <a:gridCol w="814264">
                  <a:extLst>
                    <a:ext uri="{9D8B030D-6E8A-4147-A177-3AD203B41FA5}">
                      <a16:colId xmlns:a16="http://schemas.microsoft.com/office/drawing/2014/main" val="4275979608"/>
                    </a:ext>
                  </a:extLst>
                </a:gridCol>
                <a:gridCol w="814264">
                  <a:extLst>
                    <a:ext uri="{9D8B030D-6E8A-4147-A177-3AD203B41FA5}">
                      <a16:colId xmlns:a16="http://schemas.microsoft.com/office/drawing/2014/main" val="2522365074"/>
                    </a:ext>
                  </a:extLst>
                </a:gridCol>
                <a:gridCol w="814264">
                  <a:extLst>
                    <a:ext uri="{9D8B030D-6E8A-4147-A177-3AD203B41FA5}">
                      <a16:colId xmlns:a16="http://schemas.microsoft.com/office/drawing/2014/main" val="2522228324"/>
                    </a:ext>
                  </a:extLst>
                </a:gridCol>
              </a:tblGrid>
              <a:tr h="2424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noProof="0">
                        <a:solidFill>
                          <a:srgbClr val="052264"/>
                        </a:solidFill>
                      </a:endParaRPr>
                    </a:p>
                  </a:txBody>
                  <a:tcPr marL="36000" marR="36000" marT="36000" marB="3600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1</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2</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3</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4</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5</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6</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7</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8</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9</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10</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tc>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r>
                        <a:rPr lang="en-GB" sz="1000" b="1" i="0" noProof="0">
                          <a:solidFill>
                            <a:srgbClr val="000000"/>
                          </a:solidFill>
                          <a:effectLst/>
                          <a:latin typeface="United Curriculum" pitchFamily="2" charset="0"/>
                          <a:ea typeface="Calibri" panose="020F0502020204030204" pitchFamily="34" charset="0"/>
                          <a:cs typeface="Times New Roman" panose="02020603050405020304" pitchFamily="18" charset="0"/>
                        </a:rPr>
                        <a:t>Week 11</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6E6"/>
                    </a:solidFill>
                  </a:tcPr>
                </a:tc>
                <a:extLst>
                  <a:ext uri="{0D108BD9-81ED-4DB2-BD59-A6C34878D82A}">
                    <a16:rowId xmlns:a16="http://schemas.microsoft.com/office/drawing/2014/main" val="1516369024"/>
                  </a:ext>
                </a:extLst>
              </a:tr>
              <a:tr h="168796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noProof="0">
                          <a:solidFill>
                            <a:schemeClr val="bg1"/>
                          </a:solidFill>
                          <a:latin typeface="United Curriculum" pitchFamily="2" charset="0"/>
                        </a:rPr>
                        <a:t>Autumn</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a:txBody>
                    <a:bodyPr/>
                    <a:lstStyle/>
                    <a:p>
                      <a:pPr marL="0" marR="0" lvl="0" indent="0" algn="ctr">
                        <a:lnSpc>
                          <a:spcPct val="100000"/>
                        </a:lnSpc>
                        <a:spcBef>
                          <a:spcPts val="0"/>
                        </a:spcBef>
                        <a:spcAft>
                          <a:spcPts val="600"/>
                        </a:spcAft>
                        <a:buNone/>
                      </a:pPr>
                      <a:endParaRPr lang="en-GB" sz="900" b="0" i="0" u="none" strike="noStrike" noProof="0">
                        <a:solidFill>
                          <a:srgbClr val="FFFFFF"/>
                        </a:solidFill>
                        <a:effectLst/>
                        <a:latin typeface="Roboto"/>
                        <a:ea typeface="Roboto"/>
                        <a:cs typeface="Roboto"/>
                      </a:endParaRPr>
                    </a:p>
                    <a:p>
                      <a:pPr marL="0" marR="0" lvl="0" indent="0" algn="ctr">
                        <a:lnSpc>
                          <a:spcPct val="100000"/>
                        </a:lnSpc>
                        <a:spcBef>
                          <a:spcPts val="0"/>
                        </a:spcBef>
                        <a:spcAft>
                          <a:spcPts val="600"/>
                        </a:spcAft>
                        <a:buNone/>
                      </a:pPr>
                      <a:r>
                        <a:rPr lang="en-GB" sz="1000" b="1" i="0" u="none" strike="noStrike" noProof="0">
                          <a:solidFill>
                            <a:schemeClr val="bg1"/>
                          </a:solidFill>
                          <a:effectLst/>
                          <a:latin typeface="Roboto"/>
                          <a:ea typeface="Roboto"/>
                          <a:cs typeface="Roboto"/>
                        </a:rPr>
                        <a:t>Flying Start</a:t>
                      </a:r>
                      <a:endParaRPr lang="en-GB"/>
                    </a:p>
                    <a:p>
                      <a:pPr marL="0" marR="0" lvl="0" indent="0" algn="ctr">
                        <a:lnSpc>
                          <a:spcPct val="100000"/>
                        </a:lnSpc>
                        <a:spcBef>
                          <a:spcPts val="0"/>
                        </a:spcBef>
                        <a:spcAft>
                          <a:spcPts val="600"/>
                        </a:spcAft>
                        <a:buNone/>
                      </a:pPr>
                      <a:r>
                        <a:rPr lang="en-GB" sz="1000" b="1" i="0" u="none" strike="noStrike" noProof="0">
                          <a:solidFill>
                            <a:schemeClr val="bg1"/>
                          </a:solidFill>
                          <a:effectLst/>
                          <a:latin typeface="Roboto"/>
                          <a:ea typeface="Roboto"/>
                          <a:cs typeface="Roboto"/>
                        </a:rPr>
                        <a:t>Grammar and punctuation</a:t>
                      </a:r>
                      <a:endParaRPr lang="en-GB" sz="1000" b="0" i="0" u="none" strike="noStrike" noProof="0">
                        <a:solidFill>
                          <a:srgbClr val="FFFFFF"/>
                        </a:solidFill>
                        <a:effectLst/>
                        <a:latin typeface="Roboto"/>
                        <a:ea typeface="Roboto"/>
                        <a:cs typeface="Roboto"/>
                      </a:endParaRPr>
                    </a:p>
                    <a:p>
                      <a:pPr marL="0" marR="0" lvl="0" indent="0" algn="ctr">
                        <a:lnSpc>
                          <a:spcPct val="100000"/>
                        </a:lnSpc>
                        <a:spcBef>
                          <a:spcPts val="0"/>
                        </a:spcBef>
                        <a:spcAft>
                          <a:spcPts val="600"/>
                        </a:spcAft>
                        <a:buNone/>
                      </a:pPr>
                      <a:r>
                        <a:rPr lang="en-GB" sz="900" b="0" i="0" u="none" strike="noStrike" noProof="0">
                          <a:solidFill>
                            <a:srgbClr val="000000"/>
                          </a:solidFill>
                          <a:effectLst/>
                          <a:latin typeface="Roboto"/>
                          <a:ea typeface="Roboto"/>
                          <a:cs typeface="Roboto"/>
                        </a:rPr>
                        <a:t>(1 week)</a:t>
                      </a:r>
                      <a:endParaRPr lang="en-GB" b="0" u="none" strike="noStrike">
                        <a:solidFill>
                          <a:srgbClr val="000000"/>
                        </a:solidFill>
                        <a:effectLst/>
                        <a:latin typeface="Roboto"/>
                        <a:ea typeface="Roboto"/>
                        <a:cs typeface="Roboto"/>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5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Instructional Writing: </a:t>
                      </a:r>
                      <a:r>
                        <a:rPr kumimoji="0" lang="en-GB" sz="95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Building With Lego</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3E9C64"/>
                          </a:solidFill>
                          <a:effectLst/>
                          <a:uLnTx/>
                          <a:uFillTx/>
                          <a:latin typeface="Roboto" panose="02000000000000000000" pitchFamily="2" charset="0"/>
                          <a:ea typeface="Roboto" panose="02000000000000000000" pitchFamily="2" charset="0"/>
                          <a:cs typeface="Times New Roman" panose="02020603050405020304" pitchFamily="18" charset="0"/>
                        </a:rPr>
                        <a:t>Chop, Sizzle Wow: The Silver Spoon Comic Cookbook – Tara Stevens </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9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3">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lang="en-GB" sz="950" b="1" i="0" noProof="0">
                        <a:solidFill>
                          <a:schemeClr val="bg1"/>
                        </a:solidFill>
                        <a:latin typeface="Roboto" panose="02000000000000000000" pitchFamily="2" charset="0"/>
                        <a:ea typeface="Roboto" panose="02000000000000000000" pitchFamily="2"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50" b="1" i="0" noProof="0">
                          <a:solidFill>
                            <a:schemeClr val="bg1"/>
                          </a:solidFill>
                          <a:latin typeface="Roboto" panose="02000000000000000000" pitchFamily="2" charset="0"/>
                          <a:ea typeface="Roboto" panose="02000000000000000000" pitchFamily="2" charset="0"/>
                        </a:rPr>
                        <a:t>Developing Description:</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b="0" i="0" noProof="0">
                          <a:solidFill>
                            <a:schemeClr val="accent1"/>
                          </a:solidFill>
                          <a:latin typeface="Roboto" panose="02000000000000000000" pitchFamily="2" charset="0"/>
                          <a:ea typeface="Roboto" panose="02000000000000000000" pitchFamily="2" charset="0"/>
                        </a:rPr>
                        <a:t>The Building Boy – Ross Montgomery</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b="0" i="0" noProof="0">
                          <a:solidFill>
                            <a:schemeClr val="bg1"/>
                          </a:solidFill>
                          <a:latin typeface="Roboto" panose="02000000000000000000" pitchFamily="2" charset="0"/>
                          <a:ea typeface="Roboto" panose="02000000000000000000" pitchFamily="2" charset="0"/>
                        </a:rPr>
                        <a:t>(3 weeks)</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3">
                  <a:txBody>
                    <a:bodyPr/>
                    <a:lstStyle/>
                    <a:p>
                      <a:pPr algn="ctr">
                        <a:lnSpc>
                          <a:spcPct val="100000"/>
                        </a:lnSpc>
                        <a:spcAft>
                          <a:spcPts val="600"/>
                        </a:spcAft>
                      </a:pPr>
                      <a:endPar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endPar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Writing to Inform: </a:t>
                      </a:r>
                    </a:p>
                    <a:p>
                      <a:pPr algn="ctr">
                        <a:lnSpc>
                          <a:spcPct val="100000"/>
                        </a:lnSpc>
                        <a:spcAft>
                          <a:spcPts val="600"/>
                        </a:spcAft>
                      </a:pPr>
                      <a:r>
                        <a:rPr lang="en-GB" sz="900" i="0" noProof="0">
                          <a:solidFill>
                            <a:schemeClr val="accent1"/>
                          </a:solidFill>
                          <a:effectLst/>
                          <a:latin typeface="Roboto"/>
                          <a:ea typeface="Roboto"/>
                          <a:cs typeface="Times New Roman"/>
                        </a:rPr>
                        <a:t>Dragonology: The Complete Book of Dragons  – Dugald Steer</a:t>
                      </a:r>
                    </a:p>
                    <a:p>
                      <a:pPr algn="ctr">
                        <a:lnSpc>
                          <a:spcPct val="100000"/>
                        </a:lnSpc>
                        <a:spcAft>
                          <a:spcPts val="600"/>
                        </a:spcAft>
                      </a:pPr>
                      <a:r>
                        <a:rPr lang="en-GB" sz="90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(3 weeks)</a:t>
                      </a:r>
                    </a:p>
                    <a:p>
                      <a:pPr marL="0" marR="0" lvl="0" indent="0" algn="ctr" defTabSz="914400" rtl="0" eaLnBrk="1" fontAlgn="auto" latinLnBrk="0" hangingPunct="1">
                        <a:lnSpc>
                          <a:spcPct val="100000"/>
                        </a:lnSpc>
                        <a:spcBef>
                          <a:spcPts val="0"/>
                        </a:spcBef>
                        <a:spcAft>
                          <a:spcPts val="600"/>
                        </a:spcAft>
                        <a:buClrTx/>
                        <a:buSzTx/>
                        <a:buFontTx/>
                        <a:buNone/>
                        <a:tabLst/>
                        <a:defRPr/>
                      </a:pPr>
                      <a:endParaRPr lang="en-GB" sz="950" i="0" noProof="0">
                        <a:solidFill>
                          <a:schemeClr val="bg1"/>
                        </a:solidFill>
                        <a:effectLst/>
                        <a:latin typeface="Roboto" panose="02000000000000000000" pitchFamily="2" charset="0"/>
                        <a:ea typeface="Roboto" panose="02000000000000000000" pitchFamily="2" charset="0"/>
                        <a:cs typeface="Times New Roman"/>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GB" sz="950" b="1" i="0" noProof="0">
                          <a:solidFill>
                            <a:schemeClr val="bg1"/>
                          </a:solidFill>
                          <a:latin typeface="Roboto" panose="02000000000000000000" pitchFamily="2" charset="0"/>
                          <a:ea typeface="Roboto" panose="02000000000000000000" pitchFamily="2" charset="0"/>
                        </a:rPr>
                        <a:t>Writing Short Stories: </a:t>
                      </a:r>
                      <a:endParaRPr lang="en-GB" sz="900" b="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r>
                        <a:rPr lang="en-GB" sz="900" b="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(2 weeks)</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marL="0" marR="0" lvl="0" indent="0" algn="ctr" defTabSz="914400" rtl="0" eaLnBrk="1" fontAlgn="auto" latinLnBrk="0" hangingPunct="1">
                        <a:lnSpc>
                          <a:spcPct val="100000"/>
                        </a:lnSpc>
                        <a:spcBef>
                          <a:spcPts val="0"/>
                        </a:spcBef>
                        <a:spcAft>
                          <a:spcPts val="200"/>
                        </a:spcAft>
                        <a:buClrTx/>
                        <a:buSzTx/>
                        <a:buFontTx/>
                        <a:buNone/>
                        <a:tabLst/>
                        <a:defRPr/>
                      </a:pPr>
                      <a:endParaRPr lang="en-US" sz="900" b="1" i="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52264"/>
                      </a:solidFill>
                      <a:prstDash val="solid"/>
                      <a:round/>
                      <a:headEnd type="none" w="med" len="med"/>
                      <a:tailEnd type="none" w="med" len="med"/>
                    </a:lnL>
                    <a:lnR w="12700" cap="flat" cmpd="sng" algn="ctr">
                      <a:solidFill>
                        <a:srgbClr val="052264"/>
                      </a:solidFill>
                      <a:prstDash val="solid"/>
                      <a:round/>
                      <a:headEnd type="none" w="med" len="med"/>
                      <a:tailEnd type="none" w="med" len="med"/>
                    </a:lnR>
                    <a:lnT w="12700" cap="flat" cmpd="sng" algn="ctr">
                      <a:solidFill>
                        <a:srgbClr val="052264"/>
                      </a:solidFill>
                      <a:prstDash val="solid"/>
                      <a:round/>
                      <a:headEnd type="none" w="med" len="med"/>
                      <a:tailEnd type="none" w="med" len="med"/>
                    </a:lnT>
                    <a:lnB w="12700" cap="flat" cmpd="sng" algn="ctr">
                      <a:solidFill>
                        <a:srgbClr val="052264"/>
                      </a:solidFill>
                      <a:prstDash val="solid"/>
                      <a:round/>
                      <a:headEnd type="none" w="med" len="med"/>
                      <a:tailEnd type="none" w="med" len="med"/>
                    </a:lnB>
                    <a:noFill/>
                  </a:tcPr>
                </a:tc>
                <a:extLst>
                  <a:ext uri="{0D108BD9-81ED-4DB2-BD59-A6C34878D82A}">
                    <a16:rowId xmlns:a16="http://schemas.microsoft.com/office/drawing/2014/main" val="3916502617"/>
                  </a:ext>
                </a:extLst>
              </a:tr>
              <a:tr h="1697033">
                <a:tc>
                  <a:txBody>
                    <a:bodyPr/>
                    <a:lstStyle/>
                    <a:p>
                      <a:pPr algn="ctr"/>
                      <a:r>
                        <a:rPr lang="en-GB" sz="1000" b="1" noProof="0">
                          <a:solidFill>
                            <a:schemeClr val="bg1"/>
                          </a:solidFill>
                          <a:latin typeface="United Curriculum" pitchFamily="2" charset="0"/>
                        </a:rPr>
                        <a:t>Spring</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gridSpan="3">
                  <a:txBody>
                    <a:bodyPr/>
                    <a:lstStyle/>
                    <a:p>
                      <a:pPr algn="ctr">
                        <a:lnSpc>
                          <a:spcPct val="100000"/>
                        </a:lnSpc>
                        <a:spcAft>
                          <a:spcPts val="600"/>
                        </a:spcAft>
                      </a:pPr>
                      <a:endParaRPr lang="en-GB" sz="950" b="1" i="0" noProof="0">
                        <a:solidFill>
                          <a:schemeClr val="bg1"/>
                        </a:solidFill>
                        <a:effectLst/>
                        <a:latin typeface="Roboto" panose="02000000000000000000" pitchFamily="2" charset="0"/>
                        <a:ea typeface="Roboto" panose="02000000000000000000" pitchFamily="2" charset="0"/>
                        <a:cs typeface="Times New Roman"/>
                      </a:endParaRPr>
                    </a:p>
                    <a:p>
                      <a:pPr algn="ctr">
                        <a:lnSpc>
                          <a:spcPct val="100000"/>
                        </a:lnSpc>
                        <a:spcAft>
                          <a:spcPts val="600"/>
                        </a:spcAft>
                      </a:pPr>
                      <a:endParaRPr lang="en-GB" sz="950" b="1" i="0" noProof="0">
                        <a:solidFill>
                          <a:schemeClr val="bg1"/>
                        </a:solidFill>
                        <a:effectLst/>
                        <a:latin typeface="Roboto" panose="02000000000000000000" pitchFamily="2" charset="0"/>
                        <a:ea typeface="Roboto" panose="02000000000000000000" pitchFamily="2" charset="0"/>
                        <a:cs typeface="Times New Roman"/>
                      </a:endParaRPr>
                    </a:p>
                    <a:p>
                      <a:pPr algn="ctr">
                        <a:lnSpc>
                          <a:spcPct val="100000"/>
                        </a:lnSpc>
                        <a:spcAft>
                          <a:spcPts val="600"/>
                        </a:spcAft>
                      </a:pPr>
                      <a:r>
                        <a:rPr lang="en-GB" sz="950" b="1" i="0" noProof="0">
                          <a:solidFill>
                            <a:schemeClr val="bg1"/>
                          </a:solidFill>
                          <a:effectLst/>
                          <a:latin typeface="Roboto"/>
                          <a:ea typeface="Roboto"/>
                          <a:cs typeface="Times New Roman"/>
                        </a:rPr>
                        <a:t>Creating Narrative:</a:t>
                      </a:r>
                      <a:r>
                        <a:rPr lang="en-GB" sz="950" b="0" i="0" noProof="0">
                          <a:solidFill>
                            <a:schemeClr val="bg1"/>
                          </a:solidFill>
                          <a:effectLst/>
                          <a:latin typeface="Roboto"/>
                          <a:ea typeface="Roboto"/>
                          <a:cs typeface="Times New Roman"/>
                        </a:rPr>
                        <a:t> </a:t>
                      </a:r>
                      <a:br>
                        <a:rPr lang="en-GB" sz="950" b="0" i="0" noProof="0">
                          <a:solidFill>
                            <a:srgbClr val="000000"/>
                          </a:solidFill>
                          <a:effectLst/>
                          <a:latin typeface="Roboto"/>
                          <a:ea typeface="Roboto"/>
                          <a:cs typeface="Times New Roman"/>
                        </a:rPr>
                      </a:br>
                      <a:r>
                        <a:rPr lang="en-GB" sz="950" b="0" i="0" noProof="0">
                          <a:solidFill>
                            <a:schemeClr val="bg1"/>
                          </a:solidFill>
                          <a:effectLst/>
                          <a:latin typeface="Roboto"/>
                          <a:ea typeface="Roboto"/>
                          <a:cs typeface="Times New Roman"/>
                        </a:rPr>
                        <a:t>Traditional Tales</a:t>
                      </a:r>
                    </a:p>
                    <a:p>
                      <a:pPr algn="ctr">
                        <a:lnSpc>
                          <a:spcPct val="100000"/>
                        </a:lnSpc>
                        <a:spcAft>
                          <a:spcPts val="600"/>
                        </a:spcAft>
                      </a:pPr>
                      <a:r>
                        <a:rPr lang="en-GB" sz="950" b="0" i="0" noProof="0">
                          <a:solidFill>
                            <a:schemeClr val="accent1"/>
                          </a:solidFill>
                          <a:effectLst/>
                          <a:latin typeface="Roboto"/>
                          <a:ea typeface="Roboto"/>
                          <a:cs typeface="Times New Roman"/>
                        </a:rPr>
                        <a:t> </a:t>
                      </a:r>
                      <a:r>
                        <a:rPr lang="en-GB" sz="900" b="0" i="0" noProof="0">
                          <a:solidFill>
                            <a:schemeClr val="accent1"/>
                          </a:solidFill>
                          <a:effectLst/>
                          <a:latin typeface="Roboto"/>
                          <a:ea typeface="Roboto"/>
                          <a:cs typeface="Times New Roman"/>
                        </a:rPr>
                        <a:t>Usborne Illustrated Arabian Nights</a:t>
                      </a:r>
                    </a:p>
                    <a:p>
                      <a:pPr algn="ctr">
                        <a:lnSpc>
                          <a:spcPct val="100000"/>
                        </a:lnSpc>
                        <a:spcAft>
                          <a:spcPts val="600"/>
                        </a:spcAft>
                      </a:pPr>
                      <a:r>
                        <a:rPr lang="en-GB" sz="900" b="0" i="0" noProof="0">
                          <a:solidFill>
                            <a:schemeClr val="bg1"/>
                          </a:solidFill>
                          <a:effectLst/>
                          <a:latin typeface="Roboto" panose="02000000000000000000" pitchFamily="2" charset="0"/>
                          <a:ea typeface="Roboto" panose="02000000000000000000" pitchFamily="2" charset="0"/>
                          <a:cs typeface="Times New Roman"/>
                        </a:rPr>
                        <a:t>(3 weeks)</a:t>
                      </a:r>
                    </a:p>
                    <a:p>
                      <a:pPr algn="ctr">
                        <a:lnSpc>
                          <a:spcPct val="100000"/>
                        </a:lnSpc>
                        <a:spcAft>
                          <a:spcPts val="600"/>
                        </a:spcAft>
                      </a:pPr>
                      <a:endParaRPr lang="en-GB" sz="95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3">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lang="en-GB" sz="950" i="0" noProof="0">
                        <a:solidFill>
                          <a:schemeClr val="bg1"/>
                        </a:solidFill>
                        <a:latin typeface="Roboto" panose="02000000000000000000" pitchFamily="2" charset="0"/>
                        <a:ea typeface="Roboto" panose="02000000000000000000" pitchFamily="2" charset="0"/>
                      </a:endParaRPr>
                    </a:p>
                    <a:p>
                      <a:pPr algn="ctr">
                        <a:lnSpc>
                          <a:spcPct val="100000"/>
                        </a:lnSpc>
                        <a:spcAft>
                          <a:spcPts val="600"/>
                        </a:spcAft>
                      </a:pPr>
                      <a:r>
                        <a:rPr lang="en-GB" sz="950" b="1" i="0" noProof="0">
                          <a:solidFill>
                            <a:schemeClr val="bg1"/>
                          </a:solidFill>
                          <a:effectLst/>
                          <a:latin typeface="Roboto"/>
                          <a:ea typeface="Roboto"/>
                          <a:cs typeface="Times New Roman"/>
                        </a:rPr>
                        <a:t>Dual Purpose Writing:</a:t>
                      </a:r>
                      <a:r>
                        <a:rPr lang="en-GB" sz="950" i="0" noProof="0">
                          <a:solidFill>
                            <a:schemeClr val="bg1"/>
                          </a:solidFill>
                          <a:effectLst/>
                          <a:latin typeface="Roboto"/>
                          <a:ea typeface="Roboto"/>
                          <a:cs typeface="Times New Roman"/>
                        </a:rPr>
                        <a:t> </a:t>
                      </a:r>
                    </a:p>
                    <a:p>
                      <a:pPr algn="ctr">
                        <a:lnSpc>
                          <a:spcPct val="100000"/>
                        </a:lnSpc>
                        <a:spcAft>
                          <a:spcPts val="600"/>
                        </a:spcAft>
                      </a:pPr>
                      <a:r>
                        <a:rPr lang="en-GB" sz="900" i="0" noProof="0">
                          <a:solidFill>
                            <a:schemeClr val="bg1"/>
                          </a:solidFill>
                          <a:effectLst/>
                          <a:latin typeface="Roboto" panose="02000000000000000000" pitchFamily="2" charset="0"/>
                          <a:ea typeface="Roboto" panose="02000000000000000000" pitchFamily="2" charset="0"/>
                          <a:cs typeface="Times New Roman"/>
                        </a:rPr>
                        <a:t>David Attenborough Wildlife Voiceovers </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b="0" i="0" kern="1200" noProof="0">
                          <a:solidFill>
                            <a:schemeClr val="accent1"/>
                          </a:solidFill>
                          <a:effectLst/>
                          <a:latin typeface="Roboto" panose="02000000000000000000" pitchFamily="2" charset="0"/>
                          <a:ea typeface="Roboto" panose="02000000000000000000" pitchFamily="2" charset="0"/>
                          <a:cs typeface="+mn-cs"/>
                        </a:rPr>
                        <a:t>Atlas of Animal Adventures – Rachel Williams/ Emily Hawkins </a:t>
                      </a:r>
                      <a:endParaRPr lang="en-GB" sz="900" i="0" noProof="0">
                        <a:solidFill>
                          <a:schemeClr val="accent1"/>
                        </a:solidFill>
                        <a:effectLst/>
                        <a:latin typeface="Roboto" panose="02000000000000000000" pitchFamily="2" charset="0"/>
                        <a:ea typeface="Roboto" panose="02000000000000000000" pitchFamily="2" charset="0"/>
                        <a:cs typeface="Times New Roman"/>
                      </a:endParaRPr>
                    </a:p>
                    <a:p>
                      <a:pPr algn="ctr">
                        <a:lnSpc>
                          <a:spcPct val="100000"/>
                        </a:lnSpc>
                        <a:spcAft>
                          <a:spcPts val="600"/>
                        </a:spcAft>
                      </a:pPr>
                      <a:r>
                        <a:rPr lang="en-GB" sz="900" i="0" noProof="0">
                          <a:solidFill>
                            <a:schemeClr val="bg1"/>
                          </a:solidFill>
                          <a:effectLst/>
                          <a:latin typeface="Roboto" panose="02000000000000000000" pitchFamily="2" charset="0"/>
                          <a:ea typeface="Roboto" panose="02000000000000000000" pitchFamily="2" charset="0"/>
                          <a:cs typeface="Times New Roman"/>
                        </a:rPr>
                        <a:t> (3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2">
                  <a:txBody>
                    <a:bodyPr/>
                    <a:lstStyle/>
                    <a:p>
                      <a:pPr algn="ctr">
                        <a:lnSpc>
                          <a:spcPct val="100000"/>
                        </a:lnSpc>
                        <a:spcAft>
                          <a:spcPts val="600"/>
                        </a:spcAft>
                      </a:pPr>
                      <a:endParaRPr lang="en-GB" sz="950" b="1" i="0" noProof="0">
                        <a:solidFill>
                          <a:schemeClr val="bg1"/>
                        </a:solidFill>
                        <a:effectLst/>
                        <a:latin typeface="Roboto" panose="02000000000000000000" pitchFamily="2" charset="0"/>
                        <a:ea typeface="Roboto" panose="02000000000000000000" pitchFamily="2" charset="0"/>
                        <a:cs typeface="Times New Roman"/>
                      </a:endParaRPr>
                    </a:p>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a:rPr>
                        <a:t>Creating Narrative:</a:t>
                      </a:r>
                      <a:endParaRPr lang="en-GB" sz="950" b="1" i="0" noProof="0">
                        <a:solidFill>
                          <a:schemeClr val="bg1"/>
                        </a:solidFill>
                        <a:effectLst/>
                        <a:highlight>
                          <a:srgbClr val="FFFF00"/>
                        </a:highlight>
                        <a:latin typeface="Roboto" panose="02000000000000000000" pitchFamily="2" charset="0"/>
                        <a:ea typeface="Roboto" panose="02000000000000000000" pitchFamily="2" charset="0"/>
                        <a:cs typeface="Times New Roman"/>
                      </a:endParaRPr>
                    </a:p>
                    <a:p>
                      <a:pPr algn="ctr">
                        <a:lnSpc>
                          <a:spcPct val="100000"/>
                        </a:lnSpc>
                        <a:spcAft>
                          <a:spcPts val="600"/>
                        </a:spcAft>
                      </a:pPr>
                      <a:r>
                        <a:rPr lang="en-GB" sz="900" i="0" noProof="0">
                          <a:solidFill>
                            <a:schemeClr val="accent1"/>
                          </a:solidFill>
                          <a:effectLst/>
                          <a:latin typeface="Roboto" panose="02000000000000000000" pitchFamily="2" charset="0"/>
                          <a:ea typeface="Roboto" panose="02000000000000000000" pitchFamily="2" charset="0"/>
                          <a:cs typeface="Times New Roman"/>
                        </a:rPr>
                        <a:t>The Great Kapok Tree -- Lynn Cherry</a:t>
                      </a:r>
                      <a:endParaRPr lang="en-GB" sz="900" i="0" noProof="0">
                        <a:solidFill>
                          <a:schemeClr val="accent1"/>
                        </a:solidFill>
                        <a:effectLst/>
                        <a:highlight>
                          <a:srgbClr val="FFFF00"/>
                        </a:highlight>
                        <a:latin typeface="Roboto" panose="02000000000000000000" pitchFamily="2" charset="0"/>
                        <a:ea typeface="Roboto" panose="02000000000000000000" pitchFamily="2" charset="0"/>
                        <a:cs typeface="Times New Roman"/>
                      </a:endParaRPr>
                    </a:p>
                    <a:p>
                      <a:pPr algn="ctr">
                        <a:lnSpc>
                          <a:spcPct val="100000"/>
                        </a:lnSpc>
                        <a:spcAft>
                          <a:spcPts val="600"/>
                        </a:spcAft>
                      </a:pPr>
                      <a:r>
                        <a:rPr lang="en-GB" sz="900" i="0" noProof="0">
                          <a:solidFill>
                            <a:schemeClr val="bg1"/>
                          </a:solidFill>
                          <a:effectLst/>
                          <a:latin typeface="Roboto" panose="02000000000000000000" pitchFamily="2" charset="0"/>
                          <a:ea typeface="Roboto" panose="02000000000000000000" pitchFamily="2" charset="0"/>
                          <a:cs typeface="Times New Roman"/>
                        </a:rPr>
                        <a:t>(2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3">
                  <a:txBody>
                    <a:bodyPr/>
                    <a:lstStyle/>
                    <a:p>
                      <a:pPr algn="ctr">
                        <a:lnSpc>
                          <a:spcPct val="100000"/>
                        </a:lnSpc>
                        <a:spcAft>
                          <a:spcPts val="600"/>
                        </a:spcAft>
                      </a:pPr>
                      <a:r>
                        <a:rPr lang="en-GB" sz="950" b="1" i="0" noProof="0">
                          <a:solidFill>
                            <a:schemeClr val="bg1"/>
                          </a:solidFill>
                          <a:effectLst/>
                          <a:latin typeface="Roboto"/>
                          <a:ea typeface="Roboto"/>
                          <a:cs typeface="Times New Roman"/>
                        </a:rPr>
                        <a:t>Persuasion:</a:t>
                      </a:r>
                      <a:r>
                        <a:rPr lang="en-GB" sz="950" i="0" noProof="0">
                          <a:solidFill>
                            <a:schemeClr val="bg1"/>
                          </a:solidFill>
                          <a:effectLst/>
                          <a:latin typeface="Roboto"/>
                          <a:ea typeface="Roboto"/>
                          <a:cs typeface="Times New Roman"/>
                        </a:rPr>
                        <a:t> </a:t>
                      </a:r>
                      <a:br>
                        <a:rPr lang="en-GB" sz="950" i="0" noProof="0">
                          <a:solidFill>
                            <a:srgbClr val="000000"/>
                          </a:solidFill>
                          <a:effectLst/>
                          <a:latin typeface="Roboto"/>
                          <a:ea typeface="Roboto"/>
                          <a:cs typeface="Times New Roman"/>
                        </a:rPr>
                      </a:br>
                      <a:r>
                        <a:rPr lang="en-GB" sz="950" i="0" noProof="0">
                          <a:solidFill>
                            <a:schemeClr val="bg1"/>
                          </a:solidFill>
                          <a:effectLst/>
                          <a:latin typeface="Roboto"/>
                          <a:ea typeface="Roboto"/>
                          <a:cs typeface="Times New Roman"/>
                        </a:rPr>
                        <a:t>Save the Rainforest</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b="1" i="0" noProof="0">
                          <a:solidFill>
                            <a:schemeClr val="tx1"/>
                          </a:solidFill>
                          <a:effectLst/>
                          <a:highlight>
                            <a:srgbClr val="3E9C64"/>
                          </a:highlight>
                          <a:latin typeface="Roboto"/>
                          <a:ea typeface="Roboto"/>
                          <a:cs typeface="Times New Roman"/>
                        </a:rPr>
                        <a:t>Poetry Link: </a:t>
                      </a:r>
                      <a:r>
                        <a:rPr lang="en-GB" sz="900" b="0" i="0" noProof="0">
                          <a:solidFill>
                            <a:srgbClr val="3E9C64"/>
                          </a:solidFill>
                          <a:latin typeface="Roboto"/>
                          <a:ea typeface="Roboto"/>
                        </a:rPr>
                        <a:t>There’s a ‘Rangtan in </a:t>
                      </a:r>
                      <a:br>
                        <a:rPr lang="en-GB" sz="900" b="0" i="0" noProof="0">
                          <a:solidFill>
                            <a:srgbClr val="3E9C64"/>
                          </a:solidFill>
                          <a:latin typeface="Roboto"/>
                          <a:ea typeface="Roboto"/>
                        </a:rPr>
                      </a:br>
                      <a:r>
                        <a:rPr lang="en-GB" sz="900" b="0" i="0" noProof="0">
                          <a:solidFill>
                            <a:srgbClr val="3E9C64"/>
                          </a:solidFill>
                          <a:latin typeface="Roboto"/>
                          <a:ea typeface="Roboto"/>
                        </a:rPr>
                        <a:t>my Bedroom </a:t>
                      </a:r>
                      <a:r>
                        <a:rPr lang="en-GB" sz="900" b="0" i="0" noProof="0">
                          <a:solidFill>
                            <a:schemeClr val="accent1"/>
                          </a:solidFill>
                          <a:effectLst/>
                          <a:latin typeface="Roboto"/>
                          <a:ea typeface="Roboto"/>
                          <a:cs typeface="Times New Roman"/>
                        </a:rPr>
                        <a:t>–</a:t>
                      </a:r>
                      <a:r>
                        <a:rPr lang="en-GB" sz="900" b="0" i="0" noProof="0">
                          <a:solidFill>
                            <a:srgbClr val="3E9C64"/>
                          </a:solidFill>
                          <a:latin typeface="Roboto"/>
                          <a:ea typeface="Roboto"/>
                        </a:rPr>
                        <a:t> James Sellick and </a:t>
                      </a:r>
                      <a:br>
                        <a:rPr lang="en-GB" sz="900" b="0" i="0" noProof="0">
                          <a:solidFill>
                            <a:srgbClr val="3E9C64"/>
                          </a:solidFill>
                          <a:latin typeface="Roboto"/>
                          <a:ea typeface="Roboto"/>
                        </a:rPr>
                      </a:br>
                      <a:r>
                        <a:rPr lang="en-GB" sz="900" b="0" i="0" noProof="0">
                          <a:solidFill>
                            <a:srgbClr val="3E9C64"/>
                          </a:solidFill>
                          <a:latin typeface="Roboto"/>
                          <a:ea typeface="Roboto"/>
                        </a:rPr>
                        <a:t>Frann Preston-Gannon</a:t>
                      </a:r>
                    </a:p>
                    <a:p>
                      <a:pPr algn="ctr">
                        <a:lnSpc>
                          <a:spcPct val="100000"/>
                        </a:lnSpc>
                        <a:spcAft>
                          <a:spcPts val="600"/>
                        </a:spcAft>
                      </a:pPr>
                      <a:r>
                        <a:rPr lang="en-GB" sz="900" i="0" noProof="0">
                          <a:solidFill>
                            <a:schemeClr val="bg1"/>
                          </a:solidFill>
                          <a:effectLst/>
                          <a:latin typeface="Roboto"/>
                          <a:ea typeface="Roboto"/>
                          <a:cs typeface="Times New Roman"/>
                        </a:rPr>
                        <a:t>( 3 weeks)</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52264"/>
                      </a:solidFill>
                      <a:prstDash val="solid"/>
                      <a:round/>
                      <a:headEnd type="none" w="med" len="med"/>
                      <a:tailEnd type="none" w="med" len="med"/>
                    </a:lnL>
                    <a:lnR w="12700" cap="flat" cmpd="sng" algn="ctr">
                      <a:solidFill>
                        <a:srgbClr val="052264"/>
                      </a:solidFill>
                      <a:prstDash val="solid"/>
                      <a:round/>
                      <a:headEnd type="none" w="med" len="med"/>
                      <a:tailEnd type="none" w="med" len="med"/>
                    </a:lnR>
                    <a:lnT w="12700" cap="flat" cmpd="sng" algn="ctr">
                      <a:solidFill>
                        <a:srgbClr val="052264"/>
                      </a:solidFill>
                      <a:prstDash val="solid"/>
                      <a:round/>
                      <a:headEnd type="none" w="med" len="med"/>
                      <a:tailEnd type="none" w="med" len="med"/>
                    </a:lnT>
                    <a:lnB w="12700" cap="flat" cmpd="sng" algn="ctr">
                      <a:solidFill>
                        <a:srgbClr val="052264"/>
                      </a:solidFill>
                      <a:prstDash val="solid"/>
                      <a:round/>
                      <a:headEnd type="none" w="med" len="med"/>
                      <a:tailEnd type="none" w="med" len="med"/>
                    </a:lnB>
                    <a:noFill/>
                  </a:tcPr>
                </a:tc>
                <a:extLst>
                  <a:ext uri="{0D108BD9-81ED-4DB2-BD59-A6C34878D82A}">
                    <a16:rowId xmlns:a16="http://schemas.microsoft.com/office/drawing/2014/main" val="2879660222"/>
                  </a:ext>
                </a:extLst>
              </a:tr>
              <a:tr h="1697033">
                <a:tc>
                  <a:txBody>
                    <a:bodyPr/>
                    <a:lstStyle/>
                    <a:p>
                      <a:pPr algn="ctr"/>
                      <a:r>
                        <a:rPr lang="en-GB" sz="1000" b="1" noProof="0">
                          <a:solidFill>
                            <a:schemeClr val="bg1"/>
                          </a:solidFill>
                          <a:latin typeface="United Curriculum" pitchFamily="2" charset="0"/>
                        </a:rPr>
                        <a:t>Summer</a:t>
                      </a:r>
                    </a:p>
                  </a:txBody>
                  <a:tcPr marL="36000" marR="36000" marT="36000" marB="36000" vert="vert27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alpha val="60000"/>
                      </a:schemeClr>
                    </a:solidFill>
                  </a:tcPr>
                </a:tc>
                <a:tc gridSpan="3">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endParaRPr lang="en-GB" sz="950" b="1"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50" b="1" i="0" noProof="0">
                          <a:solidFill>
                            <a:schemeClr val="bg1"/>
                          </a:solidFill>
                          <a:effectLst/>
                          <a:latin typeface="Roboto"/>
                          <a:ea typeface="Roboto"/>
                          <a:cs typeface="Times New Roman"/>
                        </a:rPr>
                        <a:t>Writing to Entertain: </a:t>
                      </a:r>
                      <a:br>
                        <a:rPr lang="en-GB" sz="950" b="1" i="0" noProof="0">
                          <a:solidFill>
                            <a:srgbClr val="000000"/>
                          </a:solidFill>
                          <a:effectLst/>
                          <a:latin typeface="Roboto"/>
                          <a:ea typeface="Roboto"/>
                          <a:cs typeface="Times New Roman"/>
                        </a:rPr>
                      </a:br>
                      <a:r>
                        <a:rPr lang="en-GB" sz="950" b="0" i="0" noProof="0">
                          <a:solidFill>
                            <a:schemeClr val="bg1"/>
                          </a:solidFill>
                          <a:effectLst/>
                          <a:latin typeface="Roboto"/>
                          <a:ea typeface="Roboto"/>
                          <a:cs typeface="Times New Roman"/>
                        </a:rPr>
                        <a:t>Personal Recounts</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 Quick! Let’s Get Out of Here – Michael Rosen </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b="1" i="0" noProof="0">
                          <a:solidFill>
                            <a:schemeClr val="tx1"/>
                          </a:solidFill>
                          <a:effectLst/>
                          <a:highlight>
                            <a:srgbClr val="3E9C64"/>
                          </a:highlight>
                          <a:latin typeface="Roboto" panose="02000000000000000000" pitchFamily="2" charset="0"/>
                          <a:ea typeface="Roboto" panose="02000000000000000000" pitchFamily="2" charset="0"/>
                          <a:cs typeface="Times New Roman" panose="02020603050405020304" pitchFamily="18" charset="0"/>
                        </a:rPr>
                        <a:t>Poetry Link</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b="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(3 weeks)</a:t>
                      </a:r>
                    </a:p>
                    <a:p>
                      <a:pPr algn="ctr">
                        <a:lnSpc>
                          <a:spcPct val="100000"/>
                        </a:lnSpc>
                        <a:spcAft>
                          <a:spcPts val="600"/>
                        </a:spcAft>
                      </a:pPr>
                      <a:endParaRPr lang="en-GB" sz="95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52264"/>
                      </a:solidFill>
                      <a:prstDash val="solid"/>
                      <a:round/>
                      <a:headEnd type="none" w="med" len="med"/>
                      <a:tailEnd type="none" w="med" len="med"/>
                    </a:lnL>
                    <a:lnR w="12700" cap="flat" cmpd="sng" algn="ctr">
                      <a:solidFill>
                        <a:srgbClr val="052264"/>
                      </a:solidFill>
                      <a:prstDash val="solid"/>
                      <a:round/>
                      <a:headEnd type="none" w="med" len="med"/>
                      <a:tailEnd type="none" w="med" len="med"/>
                    </a:lnR>
                    <a:lnT w="12700" cap="flat" cmpd="sng" algn="ctr">
                      <a:solidFill>
                        <a:srgbClr val="052264"/>
                      </a:solidFill>
                      <a:prstDash val="solid"/>
                      <a:round/>
                      <a:headEnd type="none" w="med" len="med"/>
                      <a:tailEnd type="none" w="med" len="med"/>
                    </a:lnT>
                    <a:lnB w="12700" cap="flat" cmpd="sng" algn="ctr">
                      <a:solidFill>
                        <a:srgbClr val="052264"/>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3">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a:rPr>
                        <a:t>Discussion</a:t>
                      </a:r>
                      <a:r>
                        <a:rPr lang="en-GB" sz="950" i="0" noProof="0">
                          <a:solidFill>
                            <a:schemeClr val="bg1"/>
                          </a:solidFill>
                          <a:effectLst/>
                          <a:latin typeface="Roboto" panose="02000000000000000000" pitchFamily="2" charset="0"/>
                          <a:ea typeface="Roboto" panose="02000000000000000000" pitchFamily="2" charset="0"/>
                          <a:cs typeface="Times New Roman"/>
                        </a:rPr>
                        <a:t>: </a:t>
                      </a:r>
                    </a:p>
                    <a:p>
                      <a:pPr algn="ctr">
                        <a:lnSpc>
                          <a:spcPct val="100000"/>
                        </a:lnSpc>
                        <a:spcAft>
                          <a:spcPts val="600"/>
                        </a:spcAft>
                      </a:pPr>
                      <a:r>
                        <a:rPr lang="en-GB" sz="900" i="0" noProof="0">
                          <a:solidFill>
                            <a:schemeClr val="accent1"/>
                          </a:solidFill>
                          <a:effectLst/>
                          <a:latin typeface="Roboto" panose="02000000000000000000" pitchFamily="2" charset="0"/>
                          <a:ea typeface="Roboto" panose="02000000000000000000" pitchFamily="2" charset="0"/>
                          <a:cs typeface="Times New Roman"/>
                        </a:rPr>
                        <a:t>This or That? </a:t>
                      </a:r>
                      <a:r>
                        <a:rPr lang="en-GB" sz="900" b="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rPr>
                        <a:t>–</a:t>
                      </a:r>
                      <a:r>
                        <a:rPr lang="en-GB" sz="900" i="0" noProof="0">
                          <a:solidFill>
                            <a:schemeClr val="accent1"/>
                          </a:solidFill>
                          <a:effectLst/>
                          <a:latin typeface="Roboto" panose="02000000000000000000" pitchFamily="2" charset="0"/>
                          <a:ea typeface="Roboto" panose="02000000000000000000" pitchFamily="2" charset="0"/>
                          <a:cs typeface="Times New Roman"/>
                        </a:rPr>
                        <a:t> Pippa Goodheart</a:t>
                      </a:r>
                      <a:endPar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r>
                        <a:rPr lang="en-GB" sz="900" i="0" noProof="0">
                          <a:solidFill>
                            <a:schemeClr val="bg1"/>
                          </a:solidFill>
                          <a:effectLst/>
                          <a:latin typeface="Roboto" panose="02000000000000000000" pitchFamily="2" charset="0"/>
                          <a:ea typeface="Roboto" panose="02000000000000000000" pitchFamily="2" charset="0"/>
                          <a:cs typeface="Times New Roman" panose="02020603050405020304" pitchFamily="18" charset="0"/>
                        </a:rPr>
                        <a:t>(3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gridSpan="3">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a:rPr>
                        <a:t>Author Study:</a:t>
                      </a:r>
                    </a:p>
                    <a:p>
                      <a:pPr algn="ctr">
                        <a:lnSpc>
                          <a:spcPct val="100000"/>
                        </a:lnSpc>
                        <a:spcAft>
                          <a:spcPts val="600"/>
                        </a:spcAft>
                      </a:pPr>
                      <a:r>
                        <a:rPr lang="en-GB" sz="900" i="0" noProof="0">
                          <a:solidFill>
                            <a:schemeClr val="accent1"/>
                          </a:solidFill>
                          <a:effectLst/>
                          <a:latin typeface="Roboto" panose="02000000000000000000" pitchFamily="2" charset="0"/>
                          <a:ea typeface="Roboto" panose="02000000000000000000" pitchFamily="2" charset="0"/>
                          <a:cs typeface="Times New Roman"/>
                        </a:rPr>
                        <a:t> Nicola Davies</a:t>
                      </a:r>
                      <a:endParaRPr lang="en-GB" sz="900" i="0" noProof="0">
                        <a:solidFill>
                          <a:schemeClr val="accent1"/>
                        </a:solidFill>
                        <a:effectLst/>
                        <a:latin typeface="Roboto" panose="02000000000000000000" pitchFamily="2" charset="0"/>
                        <a:ea typeface="Roboto" panose="02000000000000000000" pitchFamily="2" charset="0"/>
                        <a:cs typeface="Times New Roman" panose="02020603050405020304" pitchFamily="18" charset="0"/>
                      </a:endParaRPr>
                    </a:p>
                    <a:p>
                      <a:pPr algn="ctr">
                        <a:lnSpc>
                          <a:spcPct val="100000"/>
                        </a:lnSpc>
                        <a:spcAft>
                          <a:spcPts val="600"/>
                        </a:spcAft>
                      </a:pPr>
                      <a:r>
                        <a:rPr lang="en-GB" sz="900" i="0" noProof="0">
                          <a:solidFill>
                            <a:schemeClr val="bg1"/>
                          </a:solidFill>
                          <a:effectLst/>
                          <a:latin typeface="Roboto" panose="02000000000000000000" pitchFamily="2" charset="0"/>
                          <a:ea typeface="Roboto" panose="02000000000000000000" pitchFamily="2" charset="0"/>
                          <a:cs typeface="Times New Roman"/>
                        </a:rPr>
                        <a:t>(3 weeks)</a:t>
                      </a:r>
                    </a:p>
                  </a:txBody>
                  <a:tcPr marL="59144" marR="59144" marT="0" marB="0" anchor="ctr">
                    <a:lnL w="12700" cap="flat" cmpd="sng" algn="ctr">
                      <a:solidFill>
                        <a:srgbClr val="0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a:lnSpc>
                          <a:spcPct val="100000"/>
                        </a:lnSpc>
                        <a:spcAft>
                          <a:spcPts val="600"/>
                        </a:spcAft>
                      </a:pPr>
                      <a:r>
                        <a:rPr lang="en-GB" sz="950" b="1" i="0" noProof="0">
                          <a:solidFill>
                            <a:schemeClr val="bg1"/>
                          </a:solidFill>
                          <a:effectLst/>
                          <a:latin typeface="Roboto" panose="02000000000000000000" pitchFamily="2" charset="0"/>
                          <a:ea typeface="Roboto" panose="02000000000000000000" pitchFamily="2" charset="0"/>
                          <a:cs typeface="Times New Roman"/>
                        </a:rPr>
                        <a:t>Biography:</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GB" sz="900" b="0" i="0" noProof="0">
                          <a:solidFill>
                            <a:schemeClr val="accent1"/>
                          </a:solidFill>
                          <a:latin typeface="Roboto" panose="02000000000000000000" pitchFamily="2" charset="0"/>
                          <a:ea typeface="Roboto" panose="02000000000000000000" pitchFamily="2" charset="0"/>
                        </a:rPr>
                        <a:t>Inventors: Incredible stories of the world's most ingenious inventions – Robert Winston</a:t>
                      </a:r>
                      <a:endParaRPr lang="en-GB" sz="900" i="0" noProof="0">
                        <a:solidFill>
                          <a:schemeClr val="accent1"/>
                        </a:solidFill>
                        <a:effectLst/>
                        <a:latin typeface="Roboto" panose="02000000000000000000" pitchFamily="2" charset="0"/>
                        <a:ea typeface="Roboto" panose="02000000000000000000" pitchFamily="2" charset="0"/>
                        <a:cs typeface="Times New Roman"/>
                      </a:endParaRPr>
                    </a:p>
                    <a:p>
                      <a:pPr algn="ctr">
                        <a:lnSpc>
                          <a:spcPct val="100000"/>
                        </a:lnSpc>
                        <a:spcAft>
                          <a:spcPts val="600"/>
                        </a:spcAft>
                      </a:pPr>
                      <a:r>
                        <a:rPr lang="en-GB" sz="900" i="0" noProof="0">
                          <a:solidFill>
                            <a:schemeClr val="bg1"/>
                          </a:solidFill>
                          <a:effectLst/>
                          <a:latin typeface="Roboto" panose="02000000000000000000" pitchFamily="2" charset="0"/>
                          <a:ea typeface="Roboto" panose="02000000000000000000" pitchFamily="2" charset="0"/>
                          <a:cs typeface="Times New Roman"/>
                        </a:rPr>
                        <a:t> (2 weeks)</a:t>
                      </a:r>
                    </a:p>
                  </a:txBody>
                  <a:tcPr marL="59144" marR="5914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xBody>
                    <a:bodyPr/>
                    <a:lstStyle/>
                    <a:p>
                      <a:pPr algn="ctr">
                        <a:lnSpc>
                          <a:spcPct val="100000"/>
                        </a:lnSpc>
                        <a:spcAft>
                          <a:spcPts val="200"/>
                        </a:spcAft>
                      </a:pPr>
                      <a:endParaRPr lang="en-US" sz="900" b="1">
                        <a:solidFill>
                          <a:srgbClr val="052264"/>
                        </a:solidFill>
                        <a:effectLst/>
                        <a:latin typeface="Calibri" panose="020F0502020204030204" pitchFamily="34" charset="0"/>
                        <a:ea typeface="Calibri" panose="020F0502020204030204" pitchFamily="34" charset="0"/>
                        <a:cs typeface="Times New Roman" panose="02020603050405020304" pitchFamily="18" charset="0"/>
                      </a:endParaRPr>
                    </a:p>
                  </a:txBody>
                  <a:tcPr marL="59144" marR="59144" marT="0" marB="0" anchor="ctr">
                    <a:lnL w="12700" cap="flat" cmpd="sng" algn="ctr">
                      <a:solidFill>
                        <a:srgbClr val="052264"/>
                      </a:solidFill>
                      <a:prstDash val="solid"/>
                      <a:round/>
                      <a:headEnd type="none" w="med" len="med"/>
                      <a:tailEnd type="none" w="med" len="med"/>
                    </a:lnL>
                    <a:lnR w="12700" cap="flat" cmpd="sng" algn="ctr">
                      <a:solidFill>
                        <a:srgbClr val="052264"/>
                      </a:solidFill>
                      <a:prstDash val="solid"/>
                      <a:round/>
                      <a:headEnd type="none" w="med" len="med"/>
                      <a:tailEnd type="none" w="med" len="med"/>
                    </a:lnR>
                    <a:lnT w="12700" cap="flat" cmpd="sng" algn="ctr">
                      <a:solidFill>
                        <a:srgbClr val="052264"/>
                      </a:solidFill>
                      <a:prstDash val="solid"/>
                      <a:round/>
                      <a:headEnd type="none" w="med" len="med"/>
                      <a:tailEnd type="none" w="med" len="med"/>
                    </a:lnT>
                    <a:lnB w="12700" cap="flat" cmpd="sng" algn="ctr">
                      <a:solidFill>
                        <a:srgbClr val="052264"/>
                      </a:solidFill>
                      <a:prstDash val="solid"/>
                      <a:round/>
                      <a:headEnd type="none" w="med" len="med"/>
                      <a:tailEnd type="none" w="med" len="med"/>
                    </a:lnB>
                    <a:noFill/>
                  </a:tcPr>
                </a:tc>
                <a:extLst>
                  <a:ext uri="{0D108BD9-81ED-4DB2-BD59-A6C34878D82A}">
                    <a16:rowId xmlns:a16="http://schemas.microsoft.com/office/drawing/2014/main" val="2375968774"/>
                  </a:ext>
                </a:extLst>
              </a:tr>
            </a:tbl>
          </a:graphicData>
        </a:graphic>
      </p:graphicFrame>
      <p:sp>
        <p:nvSpPr>
          <p:cNvPr id="3" name="Text Placeholder 2">
            <a:extLst>
              <a:ext uri="{FF2B5EF4-FFF2-40B4-BE49-F238E27FC236}">
                <a16:creationId xmlns:a16="http://schemas.microsoft.com/office/drawing/2014/main" id="{ED11BF97-F4B6-457A-96B8-550B0B138EC6}"/>
              </a:ext>
            </a:extLst>
          </p:cNvPr>
          <p:cNvSpPr>
            <a:spLocks noGrp="1"/>
          </p:cNvSpPr>
          <p:nvPr>
            <p:ph type="body" sz="quarter" idx="10"/>
          </p:nvPr>
        </p:nvSpPr>
        <p:spPr/>
        <p:txBody>
          <a:bodyPr/>
          <a:lstStyle/>
          <a:p>
            <a:r>
              <a:rPr lang="en-GB" noProof="0"/>
              <a:t>Writing Overview: </a:t>
            </a:r>
            <a:r>
              <a:rPr lang="en-GB" noProof="0">
                <a:ln w="12700">
                  <a:solidFill>
                    <a:schemeClr val="accent1"/>
                  </a:solidFill>
                </a:ln>
                <a:solidFill>
                  <a:schemeClr val="accent1"/>
                </a:solidFill>
              </a:rPr>
              <a:t>Year 4</a:t>
            </a:r>
          </a:p>
        </p:txBody>
      </p:sp>
    </p:spTree>
    <p:extLst>
      <p:ext uri="{BB962C8B-B14F-4D97-AF65-F5344CB8AC3E}">
        <p14:creationId xmlns:p14="http://schemas.microsoft.com/office/powerpoint/2010/main" val="120049530"/>
      </p:ext>
    </p:extLst>
  </p:cSld>
  <p:clrMapOvr>
    <a:masterClrMapping/>
  </p:clrMapOvr>
</p:sld>
</file>

<file path=ppt/theme/theme1.xml><?xml version="1.0" encoding="utf-8"?>
<a:theme xmlns:a="http://schemas.openxmlformats.org/drawingml/2006/main" name="Title Slide">
  <a:themeElements>
    <a:clrScheme name="UL English (Teacher Facing)">
      <a:dk1>
        <a:srgbClr val="FFFFFF"/>
      </a:dk1>
      <a:lt1>
        <a:srgbClr val="000000"/>
      </a:lt1>
      <a:dk2>
        <a:srgbClr val="E6E6E6"/>
      </a:dk2>
      <a:lt2>
        <a:srgbClr val="565656"/>
      </a:lt2>
      <a:accent1>
        <a:srgbClr val="3E9C64"/>
      </a:accent1>
      <a:accent2>
        <a:srgbClr val="D17E3F"/>
      </a:accent2>
      <a:accent3>
        <a:srgbClr val="8262A6"/>
      </a:accent3>
      <a:accent4>
        <a:srgbClr val="4E83BE"/>
      </a:accent4>
      <a:accent5>
        <a:srgbClr val="C35993"/>
      </a:accent5>
      <a:accent6>
        <a:srgbClr val="88A442"/>
      </a:accent6>
      <a:hlink>
        <a:srgbClr val="D55D5D"/>
      </a:hlink>
      <a:folHlink>
        <a:srgbClr val="40A6B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acher Resources">
  <a:themeElements>
    <a:clrScheme name="UL English (Teacher Facing)">
      <a:dk1>
        <a:srgbClr val="FFFFFF"/>
      </a:dk1>
      <a:lt1>
        <a:srgbClr val="000000"/>
      </a:lt1>
      <a:dk2>
        <a:srgbClr val="E6E6E6"/>
      </a:dk2>
      <a:lt2>
        <a:srgbClr val="565656"/>
      </a:lt2>
      <a:accent1>
        <a:srgbClr val="3E9C64"/>
      </a:accent1>
      <a:accent2>
        <a:srgbClr val="D17E3F"/>
      </a:accent2>
      <a:accent3>
        <a:srgbClr val="8262A6"/>
      </a:accent3>
      <a:accent4>
        <a:srgbClr val="4E83BE"/>
      </a:accent4>
      <a:accent5>
        <a:srgbClr val="C35993"/>
      </a:accent5>
      <a:accent6>
        <a:srgbClr val="88A442"/>
      </a:accent6>
      <a:hlink>
        <a:srgbClr val="D55D5D"/>
      </a:hlink>
      <a:folHlink>
        <a:srgbClr val="40A6B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291FCFB9D42FD408854064C6B7E0F42" ma:contentTypeVersion="19" ma:contentTypeDescription="Create a new document." ma:contentTypeScope="" ma:versionID="2133f4e3d29dcad35607e9d7064817ca">
  <xsd:schema xmlns:xsd="http://www.w3.org/2001/XMLSchema" xmlns:xs="http://www.w3.org/2001/XMLSchema" xmlns:p="http://schemas.microsoft.com/office/2006/metadata/properties" xmlns:ns2="4495cc6d-9d34-4c56-9eea-2f99008174a9" xmlns:ns3="d5f848f1-11d1-4789-b0d1-3abb4b7e0dd3" targetNamespace="http://schemas.microsoft.com/office/2006/metadata/properties" ma:root="true" ma:fieldsID="f0dc8f49a4209acf4c523bfda71a18d4" ns2:_="" ns3:_="">
    <xsd:import namespace="4495cc6d-9d34-4c56-9eea-2f99008174a9"/>
    <xsd:import namespace="d5f848f1-11d1-4789-b0d1-3abb4b7e0dd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95cc6d-9d34-4c56-9eea-2f9900817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dd767e7-f598-4303-b262-194409d70b6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5f848f1-11d1-4789-b0d1-3abb4b7e0dd3"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077edad-413a-493c-a84f-9bf939aad13b}" ma:internalName="TaxCatchAll" ma:showField="CatchAllData" ma:web="d5f848f1-11d1-4789-b0d1-3abb4b7e0dd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d5f848f1-11d1-4789-b0d1-3abb4b7e0dd3">
      <UserInfo>
        <DisplayName>Mark Stephenson</DisplayName>
        <AccountId>31</AccountId>
        <AccountType/>
      </UserInfo>
      <UserInfo>
        <DisplayName>Jessica Quinn</DisplayName>
        <AccountId>345</AccountId>
        <AccountType/>
      </UserInfo>
      <UserInfo>
        <DisplayName>Ellen Counter</DisplayName>
        <AccountId>214</AccountId>
        <AccountType/>
      </UserInfo>
      <UserInfo>
        <DisplayName>Caroline Stanley</DisplayName>
        <AccountId>40</AccountId>
        <AccountType/>
      </UserInfo>
      <UserInfo>
        <DisplayName>Tanya Hughes</DisplayName>
        <AccountId>18</AccountId>
        <AccountType/>
      </UserInfo>
      <UserInfo>
        <DisplayName>Charlie Cutler</DisplayName>
        <AccountId>30</AccountId>
        <AccountType/>
      </UserInfo>
      <UserInfo>
        <DisplayName>Emma Wileman</DisplayName>
        <AccountId>934</AccountId>
        <AccountType/>
      </UserInfo>
      <UserInfo>
        <DisplayName>Jennifer Reynolds</DisplayName>
        <AccountId>26</AccountId>
        <AccountType/>
      </UserInfo>
      <UserInfo>
        <DisplayName>Laura Goulden</DisplayName>
        <AccountId>639</AccountId>
        <AccountType/>
      </UserInfo>
      <UserInfo>
        <DisplayName>Mariu Hurriaga</DisplayName>
        <AccountId>262</AccountId>
        <AccountType/>
      </UserInfo>
    </SharedWithUsers>
    <TaxCatchAll xmlns="d5f848f1-11d1-4789-b0d1-3abb4b7e0dd3"/>
    <lcf76f155ced4ddcb4097134ff3c332f xmlns="4495cc6d-9d34-4c56-9eea-2f99008174a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5273FF-3C06-4057-AA9A-A62C972AECD7}">
  <ds:schemaRefs>
    <ds:schemaRef ds:uri="4495cc6d-9d34-4c56-9eea-2f99008174a9"/>
    <ds:schemaRef ds:uri="d5f848f1-11d1-4789-b0d1-3abb4b7e0dd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F20F8DA-C4FB-4450-BACC-F5A742E79B9F}">
  <ds:schemaRefs>
    <ds:schemaRef ds:uri="4495cc6d-9d34-4c56-9eea-2f99008174a9"/>
    <ds:schemaRef ds:uri="d5f848f1-11d1-4789-b0d1-3abb4b7e0dd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F2A31F0-0284-4FFD-850E-478562CD718B}">
  <ds:schemaRefs>
    <ds:schemaRef ds:uri="http://schemas.microsoft.com/sharepoint/v3/contenttype/forms"/>
  </ds:schemaRefs>
</ds:datastoreItem>
</file>

<file path=docMetadata/LabelInfo.xml><?xml version="1.0" encoding="utf-8"?>
<clbl:labelList xmlns:clbl="http://schemas.microsoft.com/office/2020/mipLabelMetadata">
  <clbl:label id="{a4d068aa-090e-4f55-a950-b1b95cea1c6b}" enabled="0" method="" siteId="{a4d068aa-090e-4f55-a950-b1b95cea1c6b}"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3416</Words>
  <Application>Microsoft Office PowerPoint</Application>
  <PresentationFormat>A4 Paper (210x297 mm)</PresentationFormat>
  <Paragraphs>668</Paragraphs>
  <Slides>13</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13</vt:i4>
      </vt:variant>
    </vt:vector>
  </HeadingPairs>
  <TitlesOfParts>
    <vt:vector size="21" baseType="lpstr">
      <vt:lpstr>United Curriculum</vt:lpstr>
      <vt:lpstr>Courier New</vt:lpstr>
      <vt:lpstr>Roboto</vt:lpstr>
      <vt:lpstr>Calibri</vt:lpstr>
      <vt:lpstr>ABeeZee</vt:lpstr>
      <vt:lpstr>Arial</vt:lpstr>
      <vt:lpstr>Title Slide</vt:lpstr>
      <vt:lpstr>Teacher Resources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Quinn</dc:creator>
  <cp:lastModifiedBy>John Lynch</cp:lastModifiedBy>
  <cp:revision>7</cp:revision>
  <cp:lastPrinted>2022-11-29T13:46:10Z</cp:lastPrinted>
  <dcterms:created xsi:type="dcterms:W3CDTF">2021-04-22T13:12:58Z</dcterms:created>
  <dcterms:modified xsi:type="dcterms:W3CDTF">2026-07-20T08:42:47Z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0x0101009291FCFB9D42FD408854064C6B7E0F42</vt:lpwstr>
  </property>
  <property fmtid="{D5CDD505-2E9C-101B-9397-08002B2CF9AE}" pid="3" name="MediaServiceImageTags">
    <vt:lpwstr/>
  </property>
</Properties>
</file>